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441" r:id="rId2"/>
    <p:sldId id="395" r:id="rId3"/>
    <p:sldId id="560" r:id="rId4"/>
    <p:sldId id="501" r:id="rId5"/>
    <p:sldId id="502" r:id="rId6"/>
    <p:sldId id="561" r:id="rId7"/>
    <p:sldId id="602" r:id="rId8"/>
    <p:sldId id="261" r:id="rId9"/>
    <p:sldId id="610" r:id="rId10"/>
    <p:sldId id="608" r:id="rId11"/>
    <p:sldId id="609" r:id="rId12"/>
    <p:sldId id="612" r:id="rId13"/>
    <p:sldId id="476" r:id="rId14"/>
    <p:sldId id="307" r:id="rId15"/>
    <p:sldId id="611" r:id="rId16"/>
    <p:sldId id="605" r:id="rId17"/>
    <p:sldId id="3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yak" initials="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6E2C"/>
    <a:srgbClr val="E3CC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5" autoAdjust="0"/>
    <p:restoredTop sz="83622" autoAdjust="0"/>
  </p:normalViewPr>
  <p:slideViewPr>
    <p:cSldViewPr snapToGrid="0">
      <p:cViewPr varScale="1">
        <p:scale>
          <a:sx n="108" d="100"/>
          <a:sy n="108" d="100"/>
        </p:scale>
        <p:origin x="1040" y="2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1" d="100"/>
          <a:sy n="41" d="100"/>
        </p:scale>
        <p:origin x="-2333"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237EBF-CC38-43CA-BBEA-4991507DE9C2}" type="datetimeFigureOut">
              <a:rPr lang="en-US" smtClean="0"/>
              <a:t>7/17/18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E4E77-8840-4D1C-B5E7-A5CE2584EA0A}" type="slidenum">
              <a:rPr lang="en-US" smtClean="0"/>
              <a:t>‹#›</a:t>
            </a:fld>
            <a:endParaRPr lang="en-US"/>
          </a:p>
        </p:txBody>
      </p:sp>
    </p:spTree>
    <p:extLst>
      <p:ext uri="{BB962C8B-B14F-4D97-AF65-F5344CB8AC3E}">
        <p14:creationId xmlns:p14="http://schemas.microsoft.com/office/powerpoint/2010/main" val="3635314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ao.org/eye-health/anatomy/retina-lis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174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3A21F64-41D3-41E7-8F25-DDFBA1421427}" type="slidenum">
              <a:rPr lang="en-US">
                <a:ea typeface="ＭＳ Ｐゴシック" charset="-128"/>
                <a:cs typeface="ＭＳ Ｐゴシック" charset="-128"/>
              </a:rPr>
              <a:pPr fontAlgn="base">
                <a:spcBef>
                  <a:spcPct val="0"/>
                </a:spcBef>
                <a:spcAft>
                  <a:spcPct val="0"/>
                </a:spcAft>
              </a:pPr>
              <a:t>1</a:t>
            </a:fld>
            <a:endParaRPr lang="en-US">
              <a:ea typeface="ＭＳ Ｐゴシック" charset="-128"/>
              <a:cs typeface="ＭＳ Ｐゴシック" charset="-128"/>
            </a:endParaRPr>
          </a:p>
        </p:txBody>
      </p:sp>
    </p:spTree>
    <p:extLst>
      <p:ext uri="{BB962C8B-B14F-4D97-AF65-F5344CB8AC3E}">
        <p14:creationId xmlns:p14="http://schemas.microsoft.com/office/powerpoint/2010/main" val="33064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Unique measure that satisfies a set of natural properties. </a:t>
            </a:r>
          </a:p>
        </p:txBody>
      </p:sp>
      <p:sp>
        <p:nvSpPr>
          <p:cNvPr id="4" name="Slide Number Placeholder 3"/>
          <p:cNvSpPr>
            <a:spLocks noGrp="1"/>
          </p:cNvSpPr>
          <p:nvPr>
            <p:ph type="sldNum" sz="quarter" idx="10"/>
          </p:nvPr>
        </p:nvSpPr>
        <p:spPr/>
        <p:txBody>
          <a:bodyPr/>
          <a:lstStyle/>
          <a:p>
            <a:fld id="{AB2E4E77-8840-4D1C-B5E7-A5CE2584EA0A}" type="slidenum">
              <a:rPr lang="en-US" smtClean="0"/>
              <a:t>12</a:t>
            </a:fld>
            <a:endParaRPr lang="en-US"/>
          </a:p>
        </p:txBody>
      </p:sp>
    </p:spTree>
    <p:extLst>
      <p:ext uri="{BB962C8B-B14F-4D97-AF65-F5344CB8AC3E}">
        <p14:creationId xmlns:p14="http://schemas.microsoft.com/office/powerpoint/2010/main" val="81653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Principal reasons for adverse actions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Gender bias in job-related ads in Google ad ecosystem [Datta et al. 2015]</a:t>
            </a:r>
          </a:p>
          <a:p>
            <a:endParaRPr lang="en-US" dirty="0"/>
          </a:p>
        </p:txBody>
      </p:sp>
      <p:sp>
        <p:nvSpPr>
          <p:cNvPr id="4" name="Slide Number Placeholder 3"/>
          <p:cNvSpPr>
            <a:spLocks noGrp="1"/>
          </p:cNvSpPr>
          <p:nvPr>
            <p:ph type="sldNum" sz="quarter" idx="10"/>
          </p:nvPr>
        </p:nvSpPr>
        <p:spPr/>
        <p:txBody>
          <a:bodyPr/>
          <a:lstStyle/>
          <a:p>
            <a:fld id="{AB2E4E77-8840-4D1C-B5E7-A5CE2584EA0A}" type="slidenum">
              <a:rPr lang="en-US" smtClean="0"/>
              <a:t>13</a:t>
            </a:fld>
            <a:endParaRPr lang="en-US"/>
          </a:p>
        </p:txBody>
      </p:sp>
    </p:spTree>
    <p:extLst>
      <p:ext uri="{BB962C8B-B14F-4D97-AF65-F5344CB8AC3E}">
        <p14:creationId xmlns:p14="http://schemas.microsoft.com/office/powerpoint/2010/main" val="74637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loans issued by Lending Club from 2007-2015</a:t>
            </a:r>
          </a:p>
          <a:p>
            <a:pPr lvl="1"/>
            <a:r>
              <a:rPr lang="en-US" dirty="0"/>
              <a:t>900k data points</a:t>
            </a:r>
          </a:p>
          <a:p>
            <a:pPr lvl="1"/>
            <a:r>
              <a:rPr lang="en-US" dirty="0"/>
              <a:t>75 variables</a:t>
            </a:r>
          </a:p>
          <a:p>
            <a:endParaRPr lang="en-US" dirty="0"/>
          </a:p>
          <a:p>
            <a:r>
              <a:rPr lang="en-US" dirty="0"/>
              <a:t>Build </a:t>
            </a:r>
            <a:r>
              <a:rPr lang="en-US" dirty="0" err="1"/>
              <a:t>XGBoost</a:t>
            </a:r>
            <a:r>
              <a:rPr lang="en-US" dirty="0"/>
              <a:t> models to predict charge-offs</a:t>
            </a:r>
          </a:p>
          <a:p>
            <a:endParaRPr lang="en-US" dirty="0"/>
          </a:p>
        </p:txBody>
      </p:sp>
      <p:sp>
        <p:nvSpPr>
          <p:cNvPr id="4" name="Slide Number Placeholder 3"/>
          <p:cNvSpPr>
            <a:spLocks noGrp="1"/>
          </p:cNvSpPr>
          <p:nvPr>
            <p:ph type="sldNum" sz="quarter" idx="10"/>
          </p:nvPr>
        </p:nvSpPr>
        <p:spPr/>
        <p:txBody>
          <a:bodyPr/>
          <a:lstStyle/>
          <a:p>
            <a:fld id="{0462331B-8B4E-4E9F-9CFA-A550862405B6}" type="slidenum">
              <a:rPr lang="en-US" smtClean="0"/>
              <a:t>14</a:t>
            </a:fld>
            <a:endParaRPr lang="en-US"/>
          </a:p>
        </p:txBody>
      </p:sp>
    </p:spTree>
    <p:extLst>
      <p:ext uri="{BB962C8B-B14F-4D97-AF65-F5344CB8AC3E}">
        <p14:creationId xmlns:p14="http://schemas.microsoft.com/office/powerpoint/2010/main" val="3583532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E4E77-8840-4D1C-B5E7-A5CE2584EA0A}" type="slidenum">
              <a:rPr lang="en-US" smtClean="0"/>
              <a:t>16</a:t>
            </a:fld>
            <a:endParaRPr lang="en-US"/>
          </a:p>
        </p:txBody>
      </p:sp>
    </p:spTree>
    <p:extLst>
      <p:ext uri="{BB962C8B-B14F-4D97-AF65-F5344CB8AC3E}">
        <p14:creationId xmlns:p14="http://schemas.microsoft.com/office/powerpoint/2010/main" val="1049296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E4E77-8840-4D1C-B5E7-A5CE2584EA0A}" type="slidenum">
              <a:rPr lang="en-US" smtClean="0"/>
              <a:t>17</a:t>
            </a:fld>
            <a:endParaRPr lang="en-US"/>
          </a:p>
        </p:txBody>
      </p:sp>
    </p:spTree>
    <p:extLst>
      <p:ext uri="{BB962C8B-B14F-4D97-AF65-F5344CB8AC3E}">
        <p14:creationId xmlns:p14="http://schemas.microsoft.com/office/powerpoint/2010/main" val="103476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Automated data-driven systems that employ machine learning and other artificial intelligence technologies increasingly make decisions that affect our lives.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Which loan or job applications should be approved? How likely is a criminal offender to commit another crime? Does a set of medical images indicate that an individual has cancer? Which advertisements and recommendations should be shown to people as they interact in the digital and physical world?</a:t>
            </a:r>
            <a:r>
              <a:rPr lang="en-US" dirty="0">
                <a:effectLst/>
              </a:rPr>
              <a:t> </a:t>
            </a:r>
            <a:endParaRPr lang="en-US" baseline="0" dirty="0"/>
          </a:p>
        </p:txBody>
      </p:sp>
      <p:sp>
        <p:nvSpPr>
          <p:cNvPr id="4" name="Slide Number Placeholder 3"/>
          <p:cNvSpPr>
            <a:spLocks noGrp="1"/>
          </p:cNvSpPr>
          <p:nvPr>
            <p:ph type="sldNum" sz="quarter" idx="10"/>
          </p:nvPr>
        </p:nvSpPr>
        <p:spPr/>
        <p:txBody>
          <a:bodyPr/>
          <a:lstStyle/>
          <a:p>
            <a:fld id="{AB2E4E77-8840-4D1C-B5E7-A5CE2584EA0A}" type="slidenum">
              <a:rPr lang="en-US" smtClean="0"/>
              <a:t>2</a:t>
            </a:fld>
            <a:endParaRPr lang="en-US"/>
          </a:p>
        </p:txBody>
      </p:sp>
    </p:spTree>
    <p:extLst>
      <p:ext uri="{BB962C8B-B14F-4D97-AF65-F5344CB8AC3E}">
        <p14:creationId xmlns:p14="http://schemas.microsoft.com/office/powerpoint/2010/main" val="237315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E4E77-8840-4D1C-B5E7-A5CE2584EA0A}" type="slidenum">
              <a:rPr lang="en-US" smtClean="0"/>
              <a:t>3</a:t>
            </a:fld>
            <a:endParaRPr lang="en-US"/>
          </a:p>
        </p:txBody>
      </p:sp>
    </p:spTree>
    <p:extLst>
      <p:ext uri="{BB962C8B-B14F-4D97-AF65-F5344CB8AC3E}">
        <p14:creationId xmlns:p14="http://schemas.microsoft.com/office/powerpoint/2010/main" val="4264190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Yet these systems behave like black boxes – we do not know </a:t>
            </a:r>
            <a:r>
              <a:rPr lang="en-US" sz="1200" b="1" i="1" kern="1200" dirty="0">
                <a:solidFill>
                  <a:schemeClr val="tx1"/>
                </a:solidFill>
                <a:effectLst/>
                <a:latin typeface="+mn-lt"/>
                <a:ea typeface="+mn-ea"/>
                <a:cs typeface="+mn-cs"/>
              </a:rPr>
              <a:t>why</a:t>
            </a:r>
            <a:r>
              <a:rPr lang="en-US" sz="1200" kern="1200" dirty="0">
                <a:solidFill>
                  <a:schemeClr val="tx1"/>
                </a:solidFill>
                <a:effectLst/>
                <a:latin typeface="+mn-lt"/>
                <a:ea typeface="+mn-ea"/>
                <a:cs typeface="+mn-cs"/>
              </a:rPr>
              <a:t> they are making these decisions.  </a:t>
            </a:r>
          </a:p>
          <a:p>
            <a:endParaRPr lang="en-US" dirty="0"/>
          </a:p>
        </p:txBody>
      </p:sp>
      <p:sp>
        <p:nvSpPr>
          <p:cNvPr id="4" name="Slide Number Placeholder 3"/>
          <p:cNvSpPr>
            <a:spLocks noGrp="1"/>
          </p:cNvSpPr>
          <p:nvPr>
            <p:ph type="sldNum" sz="quarter" idx="10"/>
          </p:nvPr>
        </p:nvSpPr>
        <p:spPr/>
        <p:txBody>
          <a:bodyPr/>
          <a:lstStyle/>
          <a:p>
            <a:fld id="{AB2E4E77-8840-4D1C-B5E7-A5CE2584EA0A}" type="slidenum">
              <a:rPr lang="en-US" smtClean="0"/>
              <a:t>4</a:t>
            </a:fld>
            <a:endParaRPr lang="en-US"/>
          </a:p>
        </p:txBody>
      </p:sp>
    </p:spTree>
    <p:extLst>
      <p:ext uri="{BB962C8B-B14F-4D97-AF65-F5344CB8AC3E}">
        <p14:creationId xmlns:p14="http://schemas.microsoft.com/office/powerpoint/2010/main" val="35162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E4E77-8840-4D1C-B5E7-A5CE2584EA0A}" type="slidenum">
              <a:rPr lang="en-US" smtClean="0"/>
              <a:t>5</a:t>
            </a:fld>
            <a:endParaRPr lang="en-US"/>
          </a:p>
        </p:txBody>
      </p:sp>
    </p:spTree>
    <p:extLst>
      <p:ext uri="{BB962C8B-B14F-4D97-AF65-F5344CB8AC3E}">
        <p14:creationId xmlns:p14="http://schemas.microsoft.com/office/powerpoint/2010/main" val="1659391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Images of cars labeled “sports car” by VGG16 ImageNet</a:t>
            </a:r>
          </a:p>
          <a:p>
            <a:r>
              <a:rPr lang="en-US" sz="1200" kern="1200" dirty="0">
                <a:solidFill>
                  <a:schemeClr val="tx1"/>
                </a:solidFill>
                <a:effectLst/>
                <a:latin typeface="+mn-lt"/>
                <a:ea typeface="+mn-ea"/>
                <a:cs typeface="+mn-cs"/>
              </a:rPr>
              <a:t>model (a) and receptive fields of the most influential feature map</a:t>
            </a:r>
          </a:p>
          <a:p>
            <a:r>
              <a:rPr lang="en-US" sz="1200" kern="1200" dirty="0">
                <a:solidFill>
                  <a:schemeClr val="tx1"/>
                </a:solidFill>
                <a:effectLst/>
                <a:latin typeface="+mn-lt"/>
                <a:ea typeface="+mn-ea"/>
                <a:cs typeface="+mn-cs"/>
              </a:rPr>
              <a:t>on a comparative quantity that characterizes the model’s tendency</a:t>
            </a:r>
          </a:p>
          <a:p>
            <a:r>
              <a:rPr lang="en-US" sz="1200" kern="1200" dirty="0">
                <a:solidFill>
                  <a:schemeClr val="tx1"/>
                </a:solidFill>
                <a:effectLst/>
                <a:latin typeface="+mn-lt"/>
                <a:ea typeface="+mn-ea"/>
                <a:cs typeface="+mn-cs"/>
              </a:rPr>
              <a:t>to predict “sports car” over “convertible” (b). In most cases, the</a:t>
            </a:r>
          </a:p>
          <a:p>
            <a:r>
              <a:rPr lang="en-US" sz="1200" kern="1200" dirty="0">
                <a:solidFill>
                  <a:schemeClr val="tx1"/>
                </a:solidFill>
                <a:effectLst/>
                <a:latin typeface="+mn-lt"/>
                <a:ea typeface="+mn-ea"/>
                <a:cs typeface="+mn-cs"/>
              </a:rPr>
              <a:t>features within the field contain the top of the car, which is the key</a:t>
            </a:r>
          </a:p>
          <a:p>
            <a:r>
              <a:rPr lang="en-US" sz="1200" kern="1200" dirty="0">
                <a:solidFill>
                  <a:schemeClr val="tx1"/>
                </a:solidFill>
                <a:effectLst/>
                <a:latin typeface="+mn-lt"/>
                <a:ea typeface="+mn-ea"/>
                <a:cs typeface="+mn-cs"/>
              </a:rPr>
              <a:t>distinctive concept between these classes.</a:t>
            </a:r>
          </a:p>
          <a:p>
            <a:endParaRPr lang="en-US" dirty="0"/>
          </a:p>
        </p:txBody>
      </p:sp>
      <p:sp>
        <p:nvSpPr>
          <p:cNvPr id="4" name="Slide Number Placeholder 3"/>
          <p:cNvSpPr>
            <a:spLocks noGrp="1"/>
          </p:cNvSpPr>
          <p:nvPr>
            <p:ph type="sldNum" sz="quarter" idx="10"/>
          </p:nvPr>
        </p:nvSpPr>
        <p:spPr/>
        <p:txBody>
          <a:bodyPr/>
          <a:lstStyle/>
          <a:p>
            <a:fld id="{F8DBCCA6-A106-A94C-9E74-45800D5FF218}" type="slidenum">
              <a:rPr lang="en-US" smtClean="0"/>
              <a:t>8</a:t>
            </a:fld>
            <a:endParaRPr lang="en-US"/>
          </a:p>
        </p:txBody>
      </p:sp>
    </p:spTree>
    <p:extLst>
      <p:ext uri="{BB962C8B-B14F-4D97-AF65-F5344CB8AC3E}">
        <p14:creationId xmlns:p14="http://schemas.microsoft.com/office/powerpoint/2010/main" val="1439378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People with diabetes can have an eye disease called diabetic retinopathy. This is when high blood sugar levels cause damage to blood vessels in the </a:t>
            </a:r>
            <a:r>
              <a:rPr lang="en-US" sz="1200" b="0" i="0" u="sng" kern="1200" dirty="0">
                <a:solidFill>
                  <a:schemeClr val="tx1"/>
                </a:solidFill>
                <a:effectLst/>
                <a:latin typeface="+mn-lt"/>
                <a:ea typeface="+mn-ea"/>
                <a:cs typeface="+mn-cs"/>
                <a:hlinkClick r:id="rId3"/>
              </a:rPr>
              <a:t>retina</a:t>
            </a:r>
            <a:r>
              <a:rPr lang="en-US" sz="1200" b="0" i="0" kern="1200" dirty="0">
                <a:solidFill>
                  <a:schemeClr val="tx1"/>
                </a:solidFill>
                <a:effectLst/>
                <a:latin typeface="+mn-lt"/>
                <a:ea typeface="+mn-ea"/>
                <a:cs typeface="+mn-cs"/>
              </a:rPr>
              <a:t>. These blood vessels can swell and leak. Or they can close, stopping blood from passing through. Sometimes abnormal new blood vessels grow on the retina. All of these changes can steal your vision.</a:t>
            </a:r>
            <a:endParaRPr lang="en-US" dirty="0"/>
          </a:p>
        </p:txBody>
      </p:sp>
      <p:sp>
        <p:nvSpPr>
          <p:cNvPr id="4" name="Slide Number Placeholder 3"/>
          <p:cNvSpPr>
            <a:spLocks noGrp="1"/>
          </p:cNvSpPr>
          <p:nvPr>
            <p:ph type="sldNum" sz="quarter" idx="10"/>
          </p:nvPr>
        </p:nvSpPr>
        <p:spPr/>
        <p:txBody>
          <a:bodyPr/>
          <a:lstStyle/>
          <a:p>
            <a:fld id="{AB2E4E77-8840-4D1C-B5E7-A5CE2584EA0A}" type="slidenum">
              <a:rPr lang="en-US" smtClean="0"/>
              <a:t>9</a:t>
            </a:fld>
            <a:endParaRPr lang="en-US"/>
          </a:p>
        </p:txBody>
      </p:sp>
    </p:spTree>
    <p:extLst>
      <p:ext uri="{BB962C8B-B14F-4D97-AF65-F5344CB8AC3E}">
        <p14:creationId xmlns:p14="http://schemas.microsoft.com/office/powerpoint/2010/main" val="3726182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Visualizing the top feature map from the second max pooling layer on correctly predicted stage 5 instances, where the top feature map is determined by taking the sum across the feature maps.</a:t>
            </a:r>
            <a:endParaRPr lang="en-US" dirty="0"/>
          </a:p>
        </p:txBody>
      </p:sp>
      <p:sp>
        <p:nvSpPr>
          <p:cNvPr id="4" name="Slide Number Placeholder 3"/>
          <p:cNvSpPr>
            <a:spLocks noGrp="1"/>
          </p:cNvSpPr>
          <p:nvPr>
            <p:ph type="sldNum" sz="quarter" idx="10"/>
          </p:nvPr>
        </p:nvSpPr>
        <p:spPr/>
        <p:txBody>
          <a:bodyPr/>
          <a:lstStyle/>
          <a:p>
            <a:fld id="{AB2E4E77-8840-4D1C-B5E7-A5CE2584EA0A}" type="slidenum">
              <a:rPr lang="en-US" smtClean="0"/>
              <a:t>10</a:t>
            </a:fld>
            <a:endParaRPr lang="en-US"/>
          </a:p>
        </p:txBody>
      </p:sp>
    </p:spTree>
    <p:extLst>
      <p:ext uri="{BB962C8B-B14F-4D97-AF65-F5344CB8AC3E}">
        <p14:creationId xmlns:p14="http://schemas.microsoft.com/office/powerpoint/2010/main" val="175656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Preprocessing introduces patches that are regarded as lesions by the network. Mitigated by changing the preprocessing from a Gaussian blur to mean removal.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image is from the 2nd max pooling layer in the network.</a:t>
            </a:r>
            <a:endParaRPr lang="en-US" dirty="0"/>
          </a:p>
        </p:txBody>
      </p:sp>
      <p:sp>
        <p:nvSpPr>
          <p:cNvPr id="4" name="Slide Number Placeholder 3"/>
          <p:cNvSpPr>
            <a:spLocks noGrp="1"/>
          </p:cNvSpPr>
          <p:nvPr>
            <p:ph type="sldNum" sz="quarter" idx="10"/>
          </p:nvPr>
        </p:nvSpPr>
        <p:spPr/>
        <p:txBody>
          <a:bodyPr/>
          <a:lstStyle/>
          <a:p>
            <a:fld id="{AB2E4E77-8840-4D1C-B5E7-A5CE2584EA0A}" type="slidenum">
              <a:rPr lang="en-US" smtClean="0"/>
              <a:t>11</a:t>
            </a:fld>
            <a:endParaRPr lang="en-US"/>
          </a:p>
        </p:txBody>
      </p:sp>
    </p:spTree>
    <p:extLst>
      <p:ext uri="{BB962C8B-B14F-4D97-AF65-F5344CB8AC3E}">
        <p14:creationId xmlns:p14="http://schemas.microsoft.com/office/powerpoint/2010/main" val="784489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293914"/>
            <a:ext cx="12192000" cy="6335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650423" y="2461307"/>
            <a:ext cx="9144000" cy="2387600"/>
          </a:xfrm>
        </p:spPr>
        <p:txBody>
          <a:bodyPr anchor="b"/>
          <a:lstStyle>
            <a:lvl1pPr algn="l">
              <a:defRPr sz="45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50423" y="4932817"/>
            <a:ext cx="9144000" cy="1100590"/>
          </a:xfrm>
        </p:spPr>
        <p:txBody>
          <a:bodyPr/>
          <a:lstStyle>
            <a:lvl1pPr marL="0" indent="0" algn="l">
              <a:buNone/>
              <a:defRPr sz="1800" i="1"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180585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152860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3962446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9663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89750"/>
            <a:ext cx="10515600" cy="132556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311122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78263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17206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3988584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317409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40462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1398116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22ADB09B-CC54-440C-9564-6DC8C19BB2A5}" type="datetimeFigureOut">
              <a:rPr lang="en-US" smtClean="0"/>
              <a:t>7/17/18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87362-133A-4923-9483-C19EA92A4A8F}" type="slidenum">
              <a:rPr lang="en-US" smtClean="0"/>
              <a:t>‹#›</a:t>
            </a:fld>
            <a:endParaRPr lang="en-US"/>
          </a:p>
        </p:txBody>
      </p:sp>
    </p:spTree>
    <p:extLst>
      <p:ext uri="{BB962C8B-B14F-4D97-AF65-F5344CB8AC3E}">
        <p14:creationId xmlns:p14="http://schemas.microsoft.com/office/powerpoint/2010/main" val="2852532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1023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userDrawn="1"/>
        </p:nvSpPr>
        <p:spPr>
          <a:xfrm>
            <a:off x="0" y="97025"/>
            <a:ext cx="12192000" cy="10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userDrawn="1"/>
        </p:nvSpPr>
        <p:spPr>
          <a:xfrm flipV="1">
            <a:off x="0" y="198499"/>
            <a:ext cx="12192000" cy="105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userDrawn="1"/>
        </p:nvSpPr>
        <p:spPr>
          <a:xfrm>
            <a:off x="0" y="6628097"/>
            <a:ext cx="12192000" cy="1357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38200" y="4893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14C87362-133A-4923-9483-C19EA92A4A8F}" type="slidenum">
              <a:rPr lang="en-US" smtClean="0"/>
              <a:pPr/>
              <a:t>‹#›</a:t>
            </a:fld>
            <a:endParaRPr lang="en-US" dirty="0"/>
          </a:p>
        </p:txBody>
      </p:sp>
      <p:sp>
        <p:nvSpPr>
          <p:cNvPr id="13" name="Rectangle 12"/>
          <p:cNvSpPr/>
          <p:nvPr userDrawn="1"/>
        </p:nvSpPr>
        <p:spPr>
          <a:xfrm flipV="1">
            <a:off x="0" y="6763890"/>
            <a:ext cx="12192000" cy="1035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userDrawn="1"/>
        </p:nvSpPr>
        <p:spPr>
          <a:xfrm>
            <a:off x="0" y="6759972"/>
            <a:ext cx="12192000" cy="101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152321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tiff"/><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aao.org/eye-health/diseases/what-is-diabetic-retinopathy" TargetMode="External"/><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ctrTitle"/>
          </p:nvPr>
        </p:nvSpPr>
        <p:spPr>
          <a:xfrm>
            <a:off x="595499" y="1448152"/>
            <a:ext cx="10737226" cy="1790700"/>
          </a:xfrm>
        </p:spPr>
        <p:txBody>
          <a:bodyPr>
            <a:normAutofit/>
          </a:bodyPr>
          <a:lstStyle/>
          <a:p>
            <a:pPr algn="ctr"/>
            <a:r>
              <a:rPr lang="en-US" sz="4800" dirty="0"/>
              <a:t>Influence-directed Explanations</a:t>
            </a:r>
            <a:br>
              <a:rPr lang="en-US" sz="6000" dirty="0"/>
            </a:br>
            <a:endParaRPr lang="en-US" sz="4800" dirty="0"/>
          </a:p>
        </p:txBody>
      </p:sp>
      <p:sp>
        <p:nvSpPr>
          <p:cNvPr id="10" name="Text Placeholder 4"/>
          <p:cNvSpPr>
            <a:spLocks noGrp="1"/>
          </p:cNvSpPr>
          <p:nvPr>
            <p:ph type="subTitle" idx="1"/>
          </p:nvPr>
        </p:nvSpPr>
        <p:spPr>
          <a:xfrm>
            <a:off x="595499" y="2507124"/>
            <a:ext cx="9144000" cy="3700302"/>
          </a:xfrm>
        </p:spPr>
        <p:txBody>
          <a:bodyPr>
            <a:noAutofit/>
          </a:bodyPr>
          <a:lstStyle/>
          <a:p>
            <a:pPr fontAlgn="auto">
              <a:spcAft>
                <a:spcPts val="0"/>
              </a:spcAft>
              <a:buFont typeface="Wingdings 3"/>
              <a:buNone/>
              <a:defRPr/>
            </a:pPr>
            <a:endParaRPr lang="en-US" sz="3200" i="0" dirty="0">
              <a:latin typeface="+mj-lt"/>
            </a:endParaRPr>
          </a:p>
          <a:p>
            <a:pPr fontAlgn="auto">
              <a:spcAft>
                <a:spcPts val="0"/>
              </a:spcAft>
              <a:buFont typeface="Wingdings 3"/>
              <a:buNone/>
              <a:defRPr/>
            </a:pPr>
            <a:endParaRPr lang="en-US" sz="3200" i="0" dirty="0">
              <a:latin typeface="+mj-lt"/>
            </a:endParaRPr>
          </a:p>
          <a:p>
            <a:pPr fontAlgn="auto">
              <a:spcAft>
                <a:spcPts val="0"/>
              </a:spcAft>
              <a:buFont typeface="Wingdings 3"/>
              <a:buNone/>
              <a:defRPr/>
            </a:pPr>
            <a:r>
              <a:rPr lang="en-US" sz="2800" i="0" dirty="0">
                <a:latin typeface="+mj-lt"/>
              </a:rPr>
              <a:t>Anupam Datta </a:t>
            </a:r>
          </a:p>
          <a:p>
            <a:pPr fontAlgn="auto">
              <a:spcAft>
                <a:spcPts val="0"/>
              </a:spcAft>
              <a:buFont typeface="Wingdings 3"/>
              <a:buNone/>
              <a:defRPr/>
            </a:pPr>
            <a:endParaRPr lang="en-US" sz="2400" i="0" dirty="0">
              <a:latin typeface="+mj-lt"/>
            </a:endParaRPr>
          </a:p>
          <a:p>
            <a:pPr fontAlgn="auto">
              <a:spcAft>
                <a:spcPts val="0"/>
              </a:spcAft>
              <a:buFont typeface="Wingdings 3"/>
              <a:buNone/>
              <a:defRPr/>
            </a:pPr>
            <a:r>
              <a:rPr lang="en-US" sz="2400" i="0" dirty="0">
                <a:latin typeface="+mj-lt"/>
              </a:rPr>
              <a:t>Professor</a:t>
            </a:r>
          </a:p>
          <a:p>
            <a:pPr fontAlgn="auto">
              <a:spcAft>
                <a:spcPts val="0"/>
              </a:spcAft>
              <a:buFont typeface="Wingdings 3"/>
              <a:buNone/>
              <a:defRPr/>
            </a:pPr>
            <a:r>
              <a:rPr lang="en-US" sz="2400" i="0" dirty="0">
                <a:latin typeface="+mj-lt"/>
              </a:rPr>
              <a:t>Electrical and Computer Engineering</a:t>
            </a:r>
          </a:p>
          <a:p>
            <a:pPr fontAlgn="auto">
              <a:spcAft>
                <a:spcPts val="0"/>
              </a:spcAft>
              <a:buFont typeface="Wingdings 3"/>
              <a:buNone/>
              <a:defRPr/>
            </a:pPr>
            <a:r>
              <a:rPr lang="en-US" sz="2400" i="0" dirty="0">
                <a:latin typeface="+mj-lt"/>
              </a:rPr>
              <a:t>Computer Science</a:t>
            </a:r>
          </a:p>
          <a:p>
            <a:pPr fontAlgn="auto">
              <a:spcAft>
                <a:spcPts val="0"/>
              </a:spcAft>
              <a:buFont typeface="Wingdings 3"/>
              <a:buNone/>
              <a:defRPr/>
            </a:pPr>
            <a:r>
              <a:rPr lang="en-US" sz="2400" i="0" dirty="0">
                <a:latin typeface="+mj-lt"/>
              </a:rPr>
              <a:t>Carnegie Mellon University</a:t>
            </a:r>
          </a:p>
          <a:p>
            <a:pPr fontAlgn="auto">
              <a:spcAft>
                <a:spcPts val="0"/>
              </a:spcAft>
              <a:buFont typeface="Wingdings 3"/>
              <a:buNone/>
              <a:defRPr/>
            </a:pPr>
            <a:endParaRPr lang="en-US" sz="2400" i="0" dirty="0">
              <a:latin typeface="+mj-lt"/>
            </a:endParaRPr>
          </a:p>
          <a:p>
            <a:pPr fontAlgn="auto">
              <a:spcAft>
                <a:spcPts val="0"/>
              </a:spcAft>
              <a:buFont typeface="Wingdings 3"/>
              <a:buNone/>
              <a:defRPr/>
            </a:pPr>
            <a:endParaRPr lang="en-US" sz="2000" dirty="0">
              <a:latin typeface="+mj-lt"/>
            </a:endParaRPr>
          </a:p>
        </p:txBody>
      </p:sp>
    </p:spTree>
    <p:extLst>
      <p:ext uri="{BB962C8B-B14F-4D97-AF65-F5344CB8AC3E}">
        <p14:creationId xmlns:p14="http://schemas.microsoft.com/office/powerpoint/2010/main" val="1186294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C33E-E2F2-CF46-A8A9-408CFC26A00F}"/>
              </a:ext>
            </a:extLst>
          </p:cNvPr>
          <p:cNvSpPr>
            <a:spLocks noGrp="1"/>
          </p:cNvSpPr>
          <p:nvPr>
            <p:ph type="title"/>
          </p:nvPr>
        </p:nvSpPr>
        <p:spPr/>
        <p:txBody>
          <a:bodyPr/>
          <a:lstStyle/>
          <a:p>
            <a:r>
              <a:rPr lang="en-US" dirty="0"/>
              <a:t>Why classified as diabetic retinopathy class 5?</a:t>
            </a:r>
          </a:p>
        </p:txBody>
      </p:sp>
      <p:sp>
        <p:nvSpPr>
          <p:cNvPr id="4" name="Slide Number Placeholder 3">
            <a:extLst>
              <a:ext uri="{FF2B5EF4-FFF2-40B4-BE49-F238E27FC236}">
                <a16:creationId xmlns:a16="http://schemas.microsoft.com/office/drawing/2014/main" id="{873D13E7-273F-C14A-8589-5464D11DA344}"/>
              </a:ext>
            </a:extLst>
          </p:cNvPr>
          <p:cNvSpPr>
            <a:spLocks noGrp="1"/>
          </p:cNvSpPr>
          <p:nvPr>
            <p:ph type="sldNum" sz="quarter" idx="12"/>
          </p:nvPr>
        </p:nvSpPr>
        <p:spPr/>
        <p:txBody>
          <a:bodyPr/>
          <a:lstStyle/>
          <a:p>
            <a:fld id="{14C87362-133A-4923-9483-C19EA92A4A8F}" type="slidenum">
              <a:rPr lang="en-US" smtClean="0"/>
              <a:t>10</a:t>
            </a:fld>
            <a:endParaRPr lang="en-US"/>
          </a:p>
        </p:txBody>
      </p:sp>
      <p:pic>
        <p:nvPicPr>
          <p:cNvPr id="6" name="Picture 5">
            <a:extLst>
              <a:ext uri="{FF2B5EF4-FFF2-40B4-BE49-F238E27FC236}">
                <a16:creationId xmlns:a16="http://schemas.microsoft.com/office/drawing/2014/main" id="{B1F38697-80B7-2B49-9CB8-9F9316C2F3C7}"/>
              </a:ext>
            </a:extLst>
          </p:cNvPr>
          <p:cNvPicPr>
            <a:picLocks noChangeAspect="1"/>
          </p:cNvPicPr>
          <p:nvPr/>
        </p:nvPicPr>
        <p:blipFill>
          <a:blip r:embed="rId3"/>
          <a:stretch>
            <a:fillRect/>
          </a:stretch>
        </p:blipFill>
        <p:spPr>
          <a:xfrm>
            <a:off x="6738916" y="2745406"/>
            <a:ext cx="2118055" cy="2203460"/>
          </a:xfrm>
          <a:prstGeom prst="rect">
            <a:avLst/>
          </a:prstGeom>
        </p:spPr>
      </p:pic>
      <p:pic>
        <p:nvPicPr>
          <p:cNvPr id="7" name="Picture 6">
            <a:extLst>
              <a:ext uri="{FF2B5EF4-FFF2-40B4-BE49-F238E27FC236}">
                <a16:creationId xmlns:a16="http://schemas.microsoft.com/office/drawing/2014/main" id="{0084144B-05BA-6F45-A895-7371F6F2E5CF}"/>
              </a:ext>
            </a:extLst>
          </p:cNvPr>
          <p:cNvPicPr>
            <a:picLocks noChangeAspect="1"/>
          </p:cNvPicPr>
          <p:nvPr/>
        </p:nvPicPr>
        <p:blipFill>
          <a:blip r:embed="rId4"/>
          <a:stretch>
            <a:fillRect/>
          </a:stretch>
        </p:blipFill>
        <p:spPr>
          <a:xfrm>
            <a:off x="984332" y="2745406"/>
            <a:ext cx="2186379" cy="2203460"/>
          </a:xfrm>
          <a:prstGeom prst="rect">
            <a:avLst/>
          </a:prstGeom>
        </p:spPr>
      </p:pic>
      <p:pic>
        <p:nvPicPr>
          <p:cNvPr id="8" name="Picture 7">
            <a:extLst>
              <a:ext uri="{FF2B5EF4-FFF2-40B4-BE49-F238E27FC236}">
                <a16:creationId xmlns:a16="http://schemas.microsoft.com/office/drawing/2014/main" id="{16204C25-A5C4-AC43-AE04-EE1A1D081A0D}"/>
              </a:ext>
            </a:extLst>
          </p:cNvPr>
          <p:cNvPicPr>
            <a:picLocks noChangeAspect="1"/>
          </p:cNvPicPr>
          <p:nvPr/>
        </p:nvPicPr>
        <p:blipFill>
          <a:blip r:embed="rId5"/>
          <a:stretch>
            <a:fillRect/>
          </a:stretch>
        </p:blipFill>
        <p:spPr>
          <a:xfrm>
            <a:off x="3603252" y="2745406"/>
            <a:ext cx="2152611" cy="2203460"/>
          </a:xfrm>
          <a:prstGeom prst="rect">
            <a:avLst/>
          </a:prstGeom>
        </p:spPr>
      </p:pic>
      <p:pic>
        <p:nvPicPr>
          <p:cNvPr id="9" name="Picture 8">
            <a:extLst>
              <a:ext uri="{FF2B5EF4-FFF2-40B4-BE49-F238E27FC236}">
                <a16:creationId xmlns:a16="http://schemas.microsoft.com/office/drawing/2014/main" id="{00B75034-1C8B-D44F-BB18-C8A21A2DACF1}"/>
              </a:ext>
            </a:extLst>
          </p:cNvPr>
          <p:cNvPicPr>
            <a:picLocks noChangeAspect="1"/>
          </p:cNvPicPr>
          <p:nvPr/>
        </p:nvPicPr>
        <p:blipFill>
          <a:blip r:embed="rId6"/>
          <a:stretch>
            <a:fillRect/>
          </a:stretch>
        </p:blipFill>
        <p:spPr>
          <a:xfrm>
            <a:off x="9327160" y="2745406"/>
            <a:ext cx="2169298" cy="2203460"/>
          </a:xfrm>
          <a:prstGeom prst="rect">
            <a:avLst/>
          </a:prstGeom>
        </p:spPr>
      </p:pic>
      <p:sp>
        <p:nvSpPr>
          <p:cNvPr id="11" name="Oval 10">
            <a:extLst>
              <a:ext uri="{FF2B5EF4-FFF2-40B4-BE49-F238E27FC236}">
                <a16:creationId xmlns:a16="http://schemas.microsoft.com/office/drawing/2014/main" id="{4F2A1AEF-0804-C24D-B221-74D832B7478C}"/>
              </a:ext>
            </a:extLst>
          </p:cNvPr>
          <p:cNvSpPr/>
          <p:nvPr/>
        </p:nvSpPr>
        <p:spPr>
          <a:xfrm>
            <a:off x="3879669" y="3931919"/>
            <a:ext cx="809897" cy="101694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F520683-BC8B-BE41-B312-160976E0B8F5}"/>
              </a:ext>
            </a:extLst>
          </p:cNvPr>
          <p:cNvSpPr/>
          <p:nvPr/>
        </p:nvSpPr>
        <p:spPr>
          <a:xfrm>
            <a:off x="6988046" y="3931918"/>
            <a:ext cx="809897" cy="101694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CAAD74-E006-D946-B3D1-D44E1F4704AC}"/>
              </a:ext>
            </a:extLst>
          </p:cNvPr>
          <p:cNvSpPr/>
          <p:nvPr/>
        </p:nvSpPr>
        <p:spPr>
          <a:xfrm>
            <a:off x="10058400" y="3043645"/>
            <a:ext cx="759240" cy="8967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F4F4E98-6C48-2F4E-A3BE-C20FC1AB8B5E}"/>
              </a:ext>
            </a:extLst>
          </p:cNvPr>
          <p:cNvSpPr/>
          <p:nvPr/>
        </p:nvSpPr>
        <p:spPr>
          <a:xfrm>
            <a:off x="4410892" y="3028687"/>
            <a:ext cx="759240" cy="8967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DBCB2A-2AEB-964F-9BD7-1ACCAE975E90}"/>
              </a:ext>
            </a:extLst>
          </p:cNvPr>
          <p:cNvSpPr/>
          <p:nvPr/>
        </p:nvSpPr>
        <p:spPr>
          <a:xfrm>
            <a:off x="3901951" y="5342709"/>
            <a:ext cx="1636095" cy="64008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Lesions</a:t>
            </a:r>
          </a:p>
        </p:txBody>
      </p:sp>
      <p:sp>
        <p:nvSpPr>
          <p:cNvPr id="16" name="Rectangle 15">
            <a:extLst>
              <a:ext uri="{FF2B5EF4-FFF2-40B4-BE49-F238E27FC236}">
                <a16:creationId xmlns:a16="http://schemas.microsoft.com/office/drawing/2014/main" id="{52C9E25A-BD7A-BD46-B3FA-97C6A98D4FE6}"/>
              </a:ext>
            </a:extLst>
          </p:cNvPr>
          <p:cNvSpPr/>
          <p:nvPr/>
        </p:nvSpPr>
        <p:spPr>
          <a:xfrm>
            <a:off x="3861509" y="1832110"/>
            <a:ext cx="1636095" cy="6400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Optic disk</a:t>
            </a:r>
          </a:p>
        </p:txBody>
      </p:sp>
      <p:sp>
        <p:nvSpPr>
          <p:cNvPr id="17" name="Rectangle 16">
            <a:extLst>
              <a:ext uri="{FF2B5EF4-FFF2-40B4-BE49-F238E27FC236}">
                <a16:creationId xmlns:a16="http://schemas.microsoft.com/office/drawing/2014/main" id="{2DA81CFF-3364-A34D-A9A3-8563C61442E5}"/>
              </a:ext>
            </a:extLst>
          </p:cNvPr>
          <p:cNvSpPr/>
          <p:nvPr/>
        </p:nvSpPr>
        <p:spPr>
          <a:xfrm>
            <a:off x="318066" y="1382656"/>
            <a:ext cx="2852645" cy="523220"/>
          </a:xfrm>
          <a:prstGeom prst="rect">
            <a:avLst/>
          </a:prstGeom>
        </p:spPr>
        <p:txBody>
          <a:bodyPr wrap="square">
            <a:spAutoFit/>
          </a:bodyPr>
          <a:lstStyle/>
          <a:p>
            <a:r>
              <a:rPr lang="en-US" sz="2800" dirty="0"/>
              <a:t>Inception network </a:t>
            </a:r>
          </a:p>
        </p:txBody>
      </p:sp>
    </p:spTree>
    <p:extLst>
      <p:ext uri="{BB962C8B-B14F-4D97-AF65-F5344CB8AC3E}">
        <p14:creationId xmlns:p14="http://schemas.microsoft.com/office/powerpoint/2010/main" val="261552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5B47-BB30-5F4A-B8E9-C4C07AAA5F34}"/>
              </a:ext>
            </a:extLst>
          </p:cNvPr>
          <p:cNvSpPr>
            <a:spLocks noGrp="1"/>
          </p:cNvSpPr>
          <p:nvPr>
            <p:ph type="title"/>
          </p:nvPr>
        </p:nvSpPr>
        <p:spPr/>
        <p:txBody>
          <a:bodyPr/>
          <a:lstStyle/>
          <a:p>
            <a:r>
              <a:rPr lang="en-US" dirty="0"/>
              <a:t>Debugging misclassification of class 2 image</a:t>
            </a:r>
          </a:p>
        </p:txBody>
      </p:sp>
      <p:sp>
        <p:nvSpPr>
          <p:cNvPr id="4" name="Slide Number Placeholder 3">
            <a:extLst>
              <a:ext uri="{FF2B5EF4-FFF2-40B4-BE49-F238E27FC236}">
                <a16:creationId xmlns:a16="http://schemas.microsoft.com/office/drawing/2014/main" id="{96D33C94-1943-054B-9D8D-A279B70E0A5A}"/>
              </a:ext>
            </a:extLst>
          </p:cNvPr>
          <p:cNvSpPr>
            <a:spLocks noGrp="1"/>
          </p:cNvSpPr>
          <p:nvPr>
            <p:ph type="sldNum" sz="quarter" idx="12"/>
          </p:nvPr>
        </p:nvSpPr>
        <p:spPr/>
        <p:txBody>
          <a:bodyPr/>
          <a:lstStyle/>
          <a:p>
            <a:fld id="{14C87362-133A-4923-9483-C19EA92A4A8F}" type="slidenum">
              <a:rPr lang="en-US" smtClean="0"/>
              <a:t>11</a:t>
            </a:fld>
            <a:endParaRPr lang="en-US"/>
          </a:p>
        </p:txBody>
      </p:sp>
      <p:pic>
        <p:nvPicPr>
          <p:cNvPr id="5" name="Picture 4">
            <a:extLst>
              <a:ext uri="{FF2B5EF4-FFF2-40B4-BE49-F238E27FC236}">
                <a16:creationId xmlns:a16="http://schemas.microsoft.com/office/drawing/2014/main" id="{6654DAEE-A977-6349-85E5-D01DD9EC6B1E}"/>
              </a:ext>
            </a:extLst>
          </p:cNvPr>
          <p:cNvPicPr>
            <a:picLocks noChangeAspect="1"/>
          </p:cNvPicPr>
          <p:nvPr/>
        </p:nvPicPr>
        <p:blipFill>
          <a:blip r:embed="rId3"/>
          <a:stretch>
            <a:fillRect/>
          </a:stretch>
        </p:blipFill>
        <p:spPr>
          <a:xfrm>
            <a:off x="1544577" y="2450877"/>
            <a:ext cx="2195830" cy="2230963"/>
          </a:xfrm>
          <a:prstGeom prst="rect">
            <a:avLst/>
          </a:prstGeom>
        </p:spPr>
      </p:pic>
      <p:pic>
        <p:nvPicPr>
          <p:cNvPr id="7" name="Picture 6">
            <a:extLst>
              <a:ext uri="{FF2B5EF4-FFF2-40B4-BE49-F238E27FC236}">
                <a16:creationId xmlns:a16="http://schemas.microsoft.com/office/drawing/2014/main" id="{67968F40-4DB9-7246-A043-91EB9C5B9172}"/>
              </a:ext>
            </a:extLst>
          </p:cNvPr>
          <p:cNvPicPr>
            <a:picLocks noChangeAspect="1"/>
          </p:cNvPicPr>
          <p:nvPr/>
        </p:nvPicPr>
        <p:blipFill>
          <a:blip r:embed="rId4"/>
          <a:stretch>
            <a:fillRect/>
          </a:stretch>
        </p:blipFill>
        <p:spPr>
          <a:xfrm>
            <a:off x="4884601" y="2442754"/>
            <a:ext cx="2239086" cy="2239086"/>
          </a:xfrm>
          <a:prstGeom prst="rect">
            <a:avLst/>
          </a:prstGeom>
        </p:spPr>
      </p:pic>
      <p:pic>
        <p:nvPicPr>
          <p:cNvPr id="8" name="Picture 7">
            <a:extLst>
              <a:ext uri="{FF2B5EF4-FFF2-40B4-BE49-F238E27FC236}">
                <a16:creationId xmlns:a16="http://schemas.microsoft.com/office/drawing/2014/main" id="{49FBFD73-07DB-6D48-A5DB-ECA67F1BB361}"/>
              </a:ext>
            </a:extLst>
          </p:cNvPr>
          <p:cNvPicPr>
            <a:picLocks noChangeAspect="1"/>
          </p:cNvPicPr>
          <p:nvPr/>
        </p:nvPicPr>
        <p:blipFill>
          <a:blip r:embed="rId5"/>
          <a:stretch>
            <a:fillRect/>
          </a:stretch>
        </p:blipFill>
        <p:spPr>
          <a:xfrm>
            <a:off x="8267881" y="2442754"/>
            <a:ext cx="2221593" cy="2239086"/>
          </a:xfrm>
          <a:prstGeom prst="rect">
            <a:avLst/>
          </a:prstGeom>
        </p:spPr>
      </p:pic>
      <p:sp>
        <p:nvSpPr>
          <p:cNvPr id="10" name="Rectangle 9">
            <a:extLst>
              <a:ext uri="{FF2B5EF4-FFF2-40B4-BE49-F238E27FC236}">
                <a16:creationId xmlns:a16="http://schemas.microsoft.com/office/drawing/2014/main" id="{23991654-B3F8-F842-AB5D-33CAAE5E2319}"/>
              </a:ext>
            </a:extLst>
          </p:cNvPr>
          <p:cNvSpPr/>
          <p:nvPr/>
        </p:nvSpPr>
        <p:spPr>
          <a:xfrm>
            <a:off x="696889" y="1405813"/>
            <a:ext cx="2852645" cy="523220"/>
          </a:xfrm>
          <a:prstGeom prst="rect">
            <a:avLst/>
          </a:prstGeom>
        </p:spPr>
        <p:txBody>
          <a:bodyPr wrap="square">
            <a:spAutoFit/>
          </a:bodyPr>
          <a:lstStyle/>
          <a:p>
            <a:r>
              <a:rPr lang="en-US" sz="2800" dirty="0"/>
              <a:t>Inception network </a:t>
            </a:r>
          </a:p>
        </p:txBody>
      </p:sp>
    </p:spTree>
    <p:extLst>
      <p:ext uri="{BB962C8B-B14F-4D97-AF65-F5344CB8AC3E}">
        <p14:creationId xmlns:p14="http://schemas.microsoft.com/office/powerpoint/2010/main" val="220437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21B7-3FC5-B646-9DB2-0A1597EB509A}"/>
              </a:ext>
            </a:extLst>
          </p:cNvPr>
          <p:cNvSpPr>
            <a:spLocks noGrp="1"/>
          </p:cNvSpPr>
          <p:nvPr>
            <p:ph type="title"/>
          </p:nvPr>
        </p:nvSpPr>
        <p:spPr/>
        <p:txBody>
          <a:bodyPr/>
          <a:lstStyle/>
          <a:p>
            <a:r>
              <a:rPr lang="en-US" dirty="0"/>
              <a:t>Distributional influence measure</a:t>
            </a:r>
          </a:p>
        </p:txBody>
      </p:sp>
      <p:sp>
        <p:nvSpPr>
          <p:cNvPr id="3" name="Content Placeholder 2">
            <a:extLst>
              <a:ext uri="{FF2B5EF4-FFF2-40B4-BE49-F238E27FC236}">
                <a16:creationId xmlns:a16="http://schemas.microsoft.com/office/drawing/2014/main" id="{E8A867F6-8FF4-7047-9B78-D4B373226104}"/>
              </a:ext>
            </a:extLst>
          </p:cNvPr>
          <p:cNvSpPr>
            <a:spLocks noGrp="1"/>
          </p:cNvSpPr>
          <p:nvPr>
            <p:ph idx="1"/>
          </p:nvPr>
        </p:nvSpPr>
        <p:spPr/>
        <p:txBody>
          <a:bodyPr>
            <a:normAutofit/>
          </a:bodyPr>
          <a:lstStyle/>
          <a:p>
            <a:pPr marL="0" indent="0">
              <a:buNone/>
            </a:pPr>
            <a:r>
              <a:rPr lang="en-US" sz="2800" dirty="0"/>
              <a:t>Influence = average gradient over distribution of interest</a:t>
            </a:r>
          </a:p>
        </p:txBody>
      </p:sp>
      <p:sp>
        <p:nvSpPr>
          <p:cNvPr id="4" name="Slide Number Placeholder 3">
            <a:extLst>
              <a:ext uri="{FF2B5EF4-FFF2-40B4-BE49-F238E27FC236}">
                <a16:creationId xmlns:a16="http://schemas.microsoft.com/office/drawing/2014/main" id="{0CA6473D-C995-E749-91AB-898BAFB4297A}"/>
              </a:ext>
            </a:extLst>
          </p:cNvPr>
          <p:cNvSpPr>
            <a:spLocks noGrp="1"/>
          </p:cNvSpPr>
          <p:nvPr>
            <p:ph type="sldNum" sz="quarter" idx="12"/>
          </p:nvPr>
        </p:nvSpPr>
        <p:spPr/>
        <p:txBody>
          <a:bodyPr/>
          <a:lstStyle/>
          <a:p>
            <a:fld id="{14C87362-133A-4923-9483-C19EA92A4A8F}" type="slidenum">
              <a:rPr lang="en-US" smtClean="0"/>
              <a:t>12</a:t>
            </a:fld>
            <a:endParaRPr lang="en-US"/>
          </a:p>
        </p:txBody>
      </p:sp>
      <p:pic>
        <p:nvPicPr>
          <p:cNvPr id="5" name="Picture 4">
            <a:extLst>
              <a:ext uri="{FF2B5EF4-FFF2-40B4-BE49-F238E27FC236}">
                <a16:creationId xmlns:a16="http://schemas.microsoft.com/office/drawing/2014/main" id="{EC9063D5-043F-4F43-B7E7-C1F33A211F5A}"/>
              </a:ext>
            </a:extLst>
          </p:cNvPr>
          <p:cNvPicPr>
            <a:picLocks noChangeAspect="1"/>
          </p:cNvPicPr>
          <p:nvPr/>
        </p:nvPicPr>
        <p:blipFill rotWithShape="1">
          <a:blip r:embed="rId3"/>
          <a:srcRect l="9908" t="46561" r="17939" b="1"/>
          <a:stretch/>
        </p:blipFill>
        <p:spPr>
          <a:xfrm>
            <a:off x="1822472" y="5084722"/>
            <a:ext cx="4650633" cy="96495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7A68380-CDAD-8348-9103-4DC9665701B8}"/>
                  </a:ext>
                </a:extLst>
              </p:cNvPr>
              <p:cNvSpPr txBox="1"/>
              <p:nvPr/>
            </p:nvSpPr>
            <p:spPr>
              <a:xfrm>
                <a:off x="2525309" y="4242258"/>
                <a:ext cx="29595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𝑦</m:t>
                      </m:r>
                      <m:r>
                        <a:rPr lang="en-US" sz="2400" b="0" i="1" dirty="0" smtClean="0">
                          <a:latin typeface="Cambria Math" panose="02040503050406030204" pitchFamily="18" charset="0"/>
                        </a:rPr>
                        <m:t>=</m:t>
                      </m:r>
                      <m:r>
                        <a:rPr lang="en-US" sz="2400" b="0" i="1" dirty="0" smtClean="0">
                          <a:latin typeface="Cambria Math" panose="02040503050406030204" pitchFamily="18" charset="0"/>
                        </a:rPr>
                        <m:t>𝑓</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𝑔</m:t>
                      </m:r>
                      <m:r>
                        <a:rPr lang="en-US" sz="2400" b="0" i="1" dirty="0" smtClean="0">
                          <a:latin typeface="Cambria Math" panose="02040503050406030204" pitchFamily="18" charset="0"/>
                        </a:rPr>
                        <m:t>(</m:t>
                      </m:r>
                      <m:r>
                        <a:rPr lang="en-US" sz="2400" b="0" i="1" dirty="0" smtClean="0">
                          <a:latin typeface="Cambria Math" panose="02040503050406030204" pitchFamily="18" charset="0"/>
                        </a:rPr>
                        <m:t>h</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e>
                      </m:d>
                      <m:r>
                        <a:rPr lang="en-US" sz="2400" b="0" i="1" dirty="0" smtClean="0">
                          <a:latin typeface="Cambria Math" panose="02040503050406030204" pitchFamily="18" charset="0"/>
                        </a:rPr>
                        <m:t>)</m:t>
                      </m:r>
                      <m:r>
                        <a:rPr lang="en-US" sz="2400" i="1" dirty="0" smtClean="0">
                          <a:latin typeface="Cambria Math" panose="02040503050406030204" pitchFamily="18" charset="0"/>
                        </a:rPr>
                        <m:t> </m:t>
                      </m:r>
                    </m:oMath>
                  </m:oMathPara>
                </a14:m>
                <a:endParaRPr lang="en-US" sz="2400" dirty="0"/>
              </a:p>
            </p:txBody>
          </p:sp>
        </mc:Choice>
        <mc:Fallback>
          <p:sp>
            <p:nvSpPr>
              <p:cNvPr id="6" name="TextBox 5">
                <a:extLst>
                  <a:ext uri="{FF2B5EF4-FFF2-40B4-BE49-F238E27FC236}">
                    <a16:creationId xmlns:a16="http://schemas.microsoft.com/office/drawing/2014/main" id="{37A68380-CDAD-8348-9103-4DC9665701B8}"/>
                  </a:ext>
                </a:extLst>
              </p:cNvPr>
              <p:cNvSpPr txBox="1">
                <a:spLocks noRot="1" noChangeAspect="1" noMove="1" noResize="1" noEditPoints="1" noAdjustHandles="1" noChangeArrowheads="1" noChangeShapeType="1" noTextEdit="1"/>
              </p:cNvSpPr>
              <p:nvPr/>
            </p:nvSpPr>
            <p:spPr>
              <a:xfrm>
                <a:off x="2525309" y="4242258"/>
                <a:ext cx="2959593" cy="461665"/>
              </a:xfrm>
              <a:prstGeom prst="rect">
                <a:avLst/>
              </a:prstGeom>
              <a:blipFill>
                <a:blip r:embed="rId4"/>
                <a:stretch>
                  <a:fillRect b="-21622"/>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E6453B1C-A193-F443-B347-1BFA51E71188}"/>
              </a:ext>
            </a:extLst>
          </p:cNvPr>
          <p:cNvGrpSpPr/>
          <p:nvPr/>
        </p:nvGrpSpPr>
        <p:grpSpPr>
          <a:xfrm>
            <a:off x="2442755" y="2586445"/>
            <a:ext cx="3240968" cy="1465567"/>
            <a:chOff x="6355423" y="2012246"/>
            <a:chExt cx="4017634" cy="2201050"/>
          </a:xfrm>
        </p:grpSpPr>
        <p:grpSp>
          <p:nvGrpSpPr>
            <p:cNvPr id="8" name="Group 7">
              <a:extLst>
                <a:ext uri="{FF2B5EF4-FFF2-40B4-BE49-F238E27FC236}">
                  <a16:creationId xmlns:a16="http://schemas.microsoft.com/office/drawing/2014/main" id="{6291487A-B726-E047-A778-23A2966273CD}"/>
                </a:ext>
              </a:extLst>
            </p:cNvPr>
            <p:cNvGrpSpPr/>
            <p:nvPr/>
          </p:nvGrpSpPr>
          <p:grpSpPr>
            <a:xfrm>
              <a:off x="6851750" y="2129247"/>
              <a:ext cx="2616174" cy="1967048"/>
              <a:chOff x="7179415" y="2136488"/>
              <a:chExt cx="2616174" cy="1967048"/>
            </a:xfrm>
          </p:grpSpPr>
          <p:sp>
            <p:nvSpPr>
              <p:cNvPr id="16" name="Trapezoid 15">
                <a:extLst>
                  <a:ext uri="{FF2B5EF4-FFF2-40B4-BE49-F238E27FC236}">
                    <a16:creationId xmlns:a16="http://schemas.microsoft.com/office/drawing/2014/main" id="{ACCF1089-5BE6-BB40-9054-1514CCF3744A}"/>
                  </a:ext>
                </a:extLst>
              </p:cNvPr>
              <p:cNvSpPr/>
              <p:nvPr/>
            </p:nvSpPr>
            <p:spPr>
              <a:xfrm rot="5400000">
                <a:off x="7503978" y="1811925"/>
                <a:ext cx="1967048" cy="2616174"/>
              </a:xfrm>
              <a:prstGeom prst="trapezoid">
                <a:avLst>
                  <a:gd name="adj" fmla="val 349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apezoid 16">
                <a:extLst>
                  <a:ext uri="{FF2B5EF4-FFF2-40B4-BE49-F238E27FC236}">
                    <a16:creationId xmlns:a16="http://schemas.microsoft.com/office/drawing/2014/main" id="{3325B8AF-86C9-C74F-99D6-D5C595468993}"/>
                  </a:ext>
                </a:extLst>
              </p:cNvPr>
              <p:cNvSpPr/>
              <p:nvPr/>
            </p:nvSpPr>
            <p:spPr>
              <a:xfrm rot="5400000">
                <a:off x="8302893" y="2352473"/>
                <a:ext cx="1446213" cy="1539178"/>
              </a:xfrm>
              <a:prstGeom prst="trapezoid">
                <a:avLst>
                  <a:gd name="adj" fmla="val 2712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rapezoid 8">
              <a:extLst>
                <a:ext uri="{FF2B5EF4-FFF2-40B4-BE49-F238E27FC236}">
                  <a16:creationId xmlns:a16="http://schemas.microsoft.com/office/drawing/2014/main" id="{4E191BB4-D8CD-854A-87FD-F397D5A23BD5}"/>
                </a:ext>
              </a:extLst>
            </p:cNvPr>
            <p:cNvSpPr/>
            <p:nvPr/>
          </p:nvSpPr>
          <p:spPr>
            <a:xfrm rot="5400000">
              <a:off x="8482962" y="2374101"/>
              <a:ext cx="1446213" cy="1539178"/>
            </a:xfrm>
            <a:prstGeom prst="trapezoid">
              <a:avLst>
                <a:gd name="adj" fmla="val 27129"/>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6584FE70-10CA-1C46-8B1C-A7F300B7E0F0}"/>
                </a:ext>
              </a:extLst>
            </p:cNvPr>
            <p:cNvCxnSpPr/>
            <p:nvPr/>
          </p:nvCxnSpPr>
          <p:spPr>
            <a:xfrm>
              <a:off x="8159837" y="2012246"/>
              <a:ext cx="0" cy="2201050"/>
            </a:xfrm>
            <a:prstGeom prst="line">
              <a:avLst/>
            </a:prstGeom>
            <a:ln w="381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EBDF6B5-8E57-F64C-85D0-05AB66B0C6E7}"/>
                    </a:ext>
                  </a:extLst>
                </p:cNvPr>
                <p:cNvSpPr txBox="1"/>
                <p:nvPr/>
              </p:nvSpPr>
              <p:spPr>
                <a:xfrm>
                  <a:off x="7171336" y="2934887"/>
                  <a:ext cx="3697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h</m:t>
                        </m:r>
                      </m:oMath>
                    </m:oMathPara>
                  </a14:m>
                  <a:endParaRPr lang="en-US" dirty="0">
                    <a:solidFill>
                      <a:schemeClr val="bg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171336" y="2934887"/>
                  <a:ext cx="369781"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5E0F63-3906-D841-9C9A-B12706761720}"/>
                    </a:ext>
                  </a:extLst>
                </p:cNvPr>
                <p:cNvSpPr txBox="1"/>
                <p:nvPr/>
              </p:nvSpPr>
              <p:spPr>
                <a:xfrm>
                  <a:off x="8964346" y="2928105"/>
                  <a:ext cx="3826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𝑔</m:t>
                        </m:r>
                      </m:oMath>
                    </m:oMathPara>
                  </a14:m>
                  <a:endParaRPr lang="en-US"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8964346" y="2928105"/>
                  <a:ext cx="382605" cy="369332"/>
                </a:xfrm>
                <a:prstGeom prst="rect">
                  <a:avLst/>
                </a:prstGeom>
                <a:blipFill rotWithShape="0">
                  <a:blip r:embed="rId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2339CD3-F0E8-2145-A33D-F147ACB609FF}"/>
                    </a:ext>
                  </a:extLst>
                </p:cNvPr>
                <p:cNvSpPr txBox="1"/>
                <p:nvPr/>
              </p:nvSpPr>
              <p:spPr>
                <a:xfrm>
                  <a:off x="8115300" y="2929437"/>
                  <a:ext cx="3537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𝑧</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115300" y="2929437"/>
                  <a:ext cx="353751" cy="36933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75596AB-F5AC-C54C-BE33-ACDC53D4CE6B}"/>
                    </a:ext>
                  </a:extLst>
                </p:cNvPr>
                <p:cNvSpPr txBox="1"/>
                <p:nvPr/>
              </p:nvSpPr>
              <p:spPr>
                <a:xfrm>
                  <a:off x="6355423" y="2899236"/>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6355423" y="2899236"/>
                  <a:ext cx="367986"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A9F28EA-2978-4B41-BCA4-01972E8CADFD}"/>
                    </a:ext>
                  </a:extLst>
                </p:cNvPr>
                <p:cNvSpPr txBox="1"/>
                <p:nvPr/>
              </p:nvSpPr>
              <p:spPr>
                <a:xfrm>
                  <a:off x="10005071" y="2899236"/>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0005071" y="2899236"/>
                  <a:ext cx="367986" cy="369332"/>
                </a:xfrm>
                <a:prstGeom prst="rect">
                  <a:avLst/>
                </a:prstGeom>
                <a:blipFill rotWithShape="0">
                  <a:blip r:embed="rId9"/>
                  <a:stretch>
                    <a:fillRect b="-6667"/>
                  </a:stretch>
                </a:blipFill>
              </p:spPr>
              <p:txBody>
                <a:bodyPr/>
                <a:lstStyle/>
                <a:p>
                  <a:r>
                    <a:rPr lang="en-US">
                      <a:noFill/>
                    </a:rPr>
                    <a:t> </a:t>
                  </a:r>
                </a:p>
              </p:txBody>
            </p:sp>
          </mc:Fallback>
        </mc:AlternateContent>
      </p:grpSp>
      <p:sp>
        <p:nvSpPr>
          <p:cNvPr id="18" name="Rectangle 17">
            <a:extLst>
              <a:ext uri="{FF2B5EF4-FFF2-40B4-BE49-F238E27FC236}">
                <a16:creationId xmlns:a16="http://schemas.microsoft.com/office/drawing/2014/main" id="{A4023843-8C79-B84A-9D0B-9AB225E18C15}"/>
              </a:ext>
            </a:extLst>
          </p:cNvPr>
          <p:cNvSpPr/>
          <p:nvPr/>
        </p:nvSpPr>
        <p:spPr>
          <a:xfrm>
            <a:off x="6763282" y="3940484"/>
            <a:ext cx="4898688" cy="10652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342900" indent="-342900">
              <a:buFont typeface="Arial" panose="020B0604020202020204" pitchFamily="34" charset="0"/>
              <a:buChar char="•"/>
            </a:pPr>
            <a:r>
              <a:rPr lang="en-US" sz="2000" dirty="0"/>
              <a:t>Gradient &lt;&gt; causal influence</a:t>
            </a:r>
          </a:p>
          <a:p>
            <a:pPr marL="342900" indent="-342900">
              <a:buFont typeface="Arial" panose="020B0604020202020204" pitchFamily="34" charset="0"/>
              <a:buChar char="•"/>
            </a:pPr>
            <a:r>
              <a:rPr lang="en-US" sz="2000" dirty="0"/>
              <a:t>Averaging &lt;&gt; distributional  faithfulness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7440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Quantitative Input Influence  </a:t>
            </a:r>
            <a:br>
              <a:rPr lang="en-US" dirty="0"/>
            </a:br>
            <a:r>
              <a:rPr lang="en-US" sz="2800" dirty="0"/>
              <a:t>[Datta, Sen, </a:t>
            </a:r>
            <a:r>
              <a:rPr lang="en-US" sz="2800" dirty="0" err="1"/>
              <a:t>Zick</a:t>
            </a:r>
            <a:r>
              <a:rPr lang="en-US" sz="2800" dirty="0"/>
              <a:t>  2016] </a:t>
            </a:r>
          </a:p>
        </p:txBody>
      </p:sp>
      <p:sp>
        <p:nvSpPr>
          <p:cNvPr id="4" name="Slide Number Placeholder 3"/>
          <p:cNvSpPr>
            <a:spLocks noGrp="1"/>
          </p:cNvSpPr>
          <p:nvPr>
            <p:ph type="sldNum" sz="quarter" idx="12"/>
          </p:nvPr>
        </p:nvSpPr>
        <p:spPr/>
        <p:txBody>
          <a:bodyPr/>
          <a:lstStyle/>
          <a:p>
            <a:fld id="{125821AA-4C85-CF44-A845-5457C6AE7227}" type="slidenum">
              <a:rPr lang="en-US" smtClean="0"/>
              <a:t>13</a:t>
            </a:fld>
            <a:endParaRPr lang="en-US"/>
          </a:p>
        </p:txBody>
      </p:sp>
      <p:sp>
        <p:nvSpPr>
          <p:cNvPr id="5" name="TextBox 4"/>
          <p:cNvSpPr txBox="1"/>
          <p:nvPr/>
        </p:nvSpPr>
        <p:spPr>
          <a:xfrm>
            <a:off x="9357516" y="4046651"/>
            <a:ext cx="1926618" cy="1661993"/>
          </a:xfrm>
          <a:prstGeom prst="rect">
            <a:avLst/>
          </a:prstGeom>
          <a:noFill/>
        </p:spPr>
        <p:txBody>
          <a:bodyPr wrap="none" rtlCol="0">
            <a:spAutoFit/>
          </a:bodyPr>
          <a:lstStyle/>
          <a:p>
            <a:r>
              <a:rPr lang="en-US" i="1" dirty="0"/>
              <a:t>Negative Factors</a:t>
            </a:r>
            <a:r>
              <a:rPr lang="en-US" dirty="0"/>
              <a:t>:</a:t>
            </a:r>
          </a:p>
          <a:p>
            <a:r>
              <a:rPr lang="en-US" sz="1600" dirty="0"/>
              <a:t>Occupation</a:t>
            </a:r>
          </a:p>
          <a:p>
            <a:r>
              <a:rPr lang="en-US" sz="1600" dirty="0"/>
              <a:t>Education Level</a:t>
            </a:r>
          </a:p>
          <a:p>
            <a:endParaRPr lang="en-US" dirty="0"/>
          </a:p>
          <a:p>
            <a:r>
              <a:rPr lang="en-US" i="1" dirty="0"/>
              <a:t>Positive Factors</a:t>
            </a:r>
            <a:r>
              <a:rPr lang="en-US" dirty="0"/>
              <a:t>:</a:t>
            </a:r>
          </a:p>
          <a:p>
            <a:r>
              <a:rPr lang="en-US" sz="1600" dirty="0"/>
              <a:t>Capital Gain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552164433"/>
              </p:ext>
            </p:extLst>
          </p:nvPr>
        </p:nvGraphicFramePr>
        <p:xfrm>
          <a:off x="350619" y="2211823"/>
          <a:ext cx="4305844" cy="3324321"/>
        </p:xfrm>
        <a:graphic>
          <a:graphicData uri="http://schemas.openxmlformats.org/drawingml/2006/table">
            <a:tbl>
              <a:tblPr bandRow="1">
                <a:tableStyleId>{5C22544A-7EE6-4342-B048-85BDC9FD1C3A}</a:tableStyleId>
              </a:tblPr>
              <a:tblGrid>
                <a:gridCol w="2152922">
                  <a:extLst>
                    <a:ext uri="{9D8B030D-6E8A-4147-A177-3AD203B41FA5}">
                      <a16:colId xmlns:a16="http://schemas.microsoft.com/office/drawing/2014/main" val="20000"/>
                    </a:ext>
                  </a:extLst>
                </a:gridCol>
                <a:gridCol w="2152922">
                  <a:extLst>
                    <a:ext uri="{9D8B030D-6E8A-4147-A177-3AD203B41FA5}">
                      <a16:colId xmlns:a16="http://schemas.microsoft.com/office/drawing/2014/main" val="20001"/>
                    </a:ext>
                  </a:extLst>
                </a:gridCol>
              </a:tblGrid>
              <a:tr h="313489">
                <a:tc>
                  <a:txBody>
                    <a:bodyPr/>
                    <a:lstStyle/>
                    <a:p>
                      <a:r>
                        <a:rPr lang="en-US" dirty="0"/>
                        <a:t>Age</a:t>
                      </a:r>
                    </a:p>
                  </a:txBody>
                  <a:tcPr/>
                </a:tc>
                <a:tc>
                  <a:txBody>
                    <a:bodyPr/>
                    <a:lstStyle/>
                    <a:p>
                      <a:r>
                        <a:rPr lang="en-US" dirty="0"/>
                        <a:t>27</a:t>
                      </a:r>
                    </a:p>
                  </a:txBody>
                  <a:tcPr/>
                </a:tc>
                <a:extLst>
                  <a:ext uri="{0D108BD9-81ED-4DB2-BD59-A6C34878D82A}">
                    <a16:rowId xmlns:a16="http://schemas.microsoft.com/office/drawing/2014/main" val="10000"/>
                  </a:ext>
                </a:extLst>
              </a:tr>
              <a:tr h="313489">
                <a:tc>
                  <a:txBody>
                    <a:bodyPr/>
                    <a:lstStyle/>
                    <a:p>
                      <a:r>
                        <a:rPr lang="en-US" dirty="0" err="1"/>
                        <a:t>Workclass</a:t>
                      </a:r>
                      <a:endParaRPr lang="en-US" dirty="0"/>
                    </a:p>
                  </a:txBody>
                  <a:tcPr/>
                </a:tc>
                <a:tc>
                  <a:txBody>
                    <a:bodyPr/>
                    <a:lstStyle/>
                    <a:p>
                      <a:r>
                        <a:rPr lang="en-US" dirty="0"/>
                        <a:t>Private</a:t>
                      </a:r>
                    </a:p>
                  </a:txBody>
                  <a:tcPr/>
                </a:tc>
                <a:extLst>
                  <a:ext uri="{0D108BD9-81ED-4DB2-BD59-A6C34878D82A}">
                    <a16:rowId xmlns:a16="http://schemas.microsoft.com/office/drawing/2014/main" val="10001"/>
                  </a:ext>
                </a:extLst>
              </a:tr>
              <a:tr h="313489">
                <a:tc>
                  <a:txBody>
                    <a:bodyPr/>
                    <a:lstStyle/>
                    <a:p>
                      <a:r>
                        <a:rPr lang="en-US" dirty="0"/>
                        <a:t>Education</a:t>
                      </a:r>
                    </a:p>
                  </a:txBody>
                  <a:tcPr>
                    <a:solidFill>
                      <a:schemeClr val="accent1">
                        <a:lumMod val="60000"/>
                        <a:lumOff val="40000"/>
                      </a:schemeClr>
                    </a:solidFill>
                  </a:tcPr>
                </a:tc>
                <a:tc>
                  <a:txBody>
                    <a:bodyPr/>
                    <a:lstStyle/>
                    <a:p>
                      <a:r>
                        <a:rPr lang="en-US" dirty="0"/>
                        <a:t>Preschool</a:t>
                      </a:r>
                    </a:p>
                  </a:txBody>
                  <a:tcPr>
                    <a:solidFill>
                      <a:schemeClr val="accent1">
                        <a:lumMod val="60000"/>
                        <a:lumOff val="40000"/>
                      </a:schemeClr>
                    </a:solidFill>
                  </a:tcPr>
                </a:tc>
                <a:extLst>
                  <a:ext uri="{0D108BD9-81ED-4DB2-BD59-A6C34878D82A}">
                    <a16:rowId xmlns:a16="http://schemas.microsoft.com/office/drawing/2014/main" val="10002"/>
                  </a:ext>
                </a:extLst>
              </a:tr>
              <a:tr h="313489">
                <a:tc>
                  <a:txBody>
                    <a:bodyPr/>
                    <a:lstStyle/>
                    <a:p>
                      <a:r>
                        <a:rPr lang="en-US" dirty="0"/>
                        <a:t>Marital Status</a:t>
                      </a:r>
                    </a:p>
                  </a:txBody>
                  <a:tcPr/>
                </a:tc>
                <a:tc>
                  <a:txBody>
                    <a:bodyPr/>
                    <a:lstStyle/>
                    <a:p>
                      <a:r>
                        <a:rPr lang="en-US" dirty="0"/>
                        <a:t>Married</a:t>
                      </a:r>
                    </a:p>
                  </a:txBody>
                  <a:tcPr/>
                </a:tc>
                <a:extLst>
                  <a:ext uri="{0D108BD9-81ED-4DB2-BD59-A6C34878D82A}">
                    <a16:rowId xmlns:a16="http://schemas.microsoft.com/office/drawing/2014/main" val="10003"/>
                  </a:ext>
                </a:extLst>
              </a:tr>
              <a:tr h="313489">
                <a:tc>
                  <a:txBody>
                    <a:bodyPr/>
                    <a:lstStyle/>
                    <a:p>
                      <a:r>
                        <a:rPr lang="en-US" dirty="0"/>
                        <a:t>Occupation</a:t>
                      </a:r>
                    </a:p>
                  </a:txBody>
                  <a:tcPr>
                    <a:solidFill>
                      <a:schemeClr val="accent1"/>
                    </a:solidFill>
                  </a:tcPr>
                </a:tc>
                <a:tc>
                  <a:txBody>
                    <a:bodyPr/>
                    <a:lstStyle/>
                    <a:p>
                      <a:r>
                        <a:rPr lang="en-US" dirty="0"/>
                        <a:t>Farming-Fishing</a:t>
                      </a:r>
                    </a:p>
                  </a:txBody>
                  <a:tcPr>
                    <a:solidFill>
                      <a:schemeClr val="accent1"/>
                    </a:solidFill>
                  </a:tcPr>
                </a:tc>
                <a:extLst>
                  <a:ext uri="{0D108BD9-81ED-4DB2-BD59-A6C34878D82A}">
                    <a16:rowId xmlns:a16="http://schemas.microsoft.com/office/drawing/2014/main" val="10004"/>
                  </a:ext>
                </a:extLst>
              </a:tr>
              <a:tr h="313489">
                <a:tc>
                  <a:txBody>
                    <a:bodyPr/>
                    <a:lstStyle/>
                    <a:p>
                      <a:r>
                        <a:rPr lang="en-US" dirty="0"/>
                        <a:t>Relationship to</a:t>
                      </a:r>
                      <a:r>
                        <a:rPr lang="en-US" baseline="0" dirty="0"/>
                        <a:t> household income</a:t>
                      </a:r>
                      <a:endParaRPr lang="en-US" dirty="0"/>
                    </a:p>
                  </a:txBody>
                  <a:tcPr/>
                </a:tc>
                <a:tc>
                  <a:txBody>
                    <a:bodyPr/>
                    <a:lstStyle/>
                    <a:p>
                      <a:r>
                        <a:rPr lang="en-US" dirty="0"/>
                        <a:t>Other Relative</a:t>
                      </a:r>
                    </a:p>
                  </a:txBody>
                  <a:tcPr/>
                </a:tc>
                <a:extLst>
                  <a:ext uri="{0D108BD9-81ED-4DB2-BD59-A6C34878D82A}">
                    <a16:rowId xmlns:a16="http://schemas.microsoft.com/office/drawing/2014/main" val="10005"/>
                  </a:ext>
                </a:extLst>
              </a:tr>
              <a:tr h="313489">
                <a:tc>
                  <a:txBody>
                    <a:bodyPr/>
                    <a:lstStyle/>
                    <a:p>
                      <a:r>
                        <a:rPr lang="en-US" dirty="0"/>
                        <a:t>Race</a:t>
                      </a:r>
                    </a:p>
                  </a:txBody>
                  <a:tcPr/>
                </a:tc>
                <a:tc>
                  <a:txBody>
                    <a:bodyPr/>
                    <a:lstStyle/>
                    <a:p>
                      <a:r>
                        <a:rPr lang="en-US" dirty="0"/>
                        <a:t>White</a:t>
                      </a:r>
                    </a:p>
                  </a:txBody>
                  <a:tcPr/>
                </a:tc>
                <a:extLst>
                  <a:ext uri="{0D108BD9-81ED-4DB2-BD59-A6C34878D82A}">
                    <a16:rowId xmlns:a16="http://schemas.microsoft.com/office/drawing/2014/main" val="10006"/>
                  </a:ext>
                </a:extLst>
              </a:tr>
              <a:tr h="313489">
                <a:tc>
                  <a:txBody>
                    <a:bodyPr/>
                    <a:lstStyle/>
                    <a:p>
                      <a:r>
                        <a:rPr lang="en-US" dirty="0"/>
                        <a:t>Gender</a:t>
                      </a:r>
                    </a:p>
                  </a:txBody>
                  <a:tcPr/>
                </a:tc>
                <a:tc>
                  <a:txBody>
                    <a:bodyPr/>
                    <a:lstStyle/>
                    <a:p>
                      <a:r>
                        <a:rPr lang="en-US" dirty="0"/>
                        <a:t>Male</a:t>
                      </a:r>
                    </a:p>
                  </a:txBody>
                  <a:tcPr/>
                </a:tc>
                <a:extLst>
                  <a:ext uri="{0D108BD9-81ED-4DB2-BD59-A6C34878D82A}">
                    <a16:rowId xmlns:a16="http://schemas.microsoft.com/office/drawing/2014/main" val="10007"/>
                  </a:ext>
                </a:extLst>
              </a:tr>
              <a:tr h="313489">
                <a:tc>
                  <a:txBody>
                    <a:bodyPr/>
                    <a:lstStyle/>
                    <a:p>
                      <a:r>
                        <a:rPr lang="en-US" dirty="0"/>
                        <a:t>Capital gain</a:t>
                      </a:r>
                    </a:p>
                  </a:txBody>
                  <a:tcPr>
                    <a:solidFill>
                      <a:srgbClr val="92D050"/>
                    </a:solidFill>
                  </a:tcPr>
                </a:tc>
                <a:tc>
                  <a:txBody>
                    <a:bodyPr/>
                    <a:lstStyle/>
                    <a:p>
                      <a:r>
                        <a:rPr lang="en-US" dirty="0"/>
                        <a:t>$41310</a:t>
                      </a:r>
                    </a:p>
                  </a:txBody>
                  <a:tcPr>
                    <a:solidFill>
                      <a:srgbClr val="92D050"/>
                    </a:solidFill>
                  </a:tcPr>
                </a:tc>
                <a:extLst>
                  <a:ext uri="{0D108BD9-81ED-4DB2-BD59-A6C34878D82A}">
                    <a16:rowId xmlns:a16="http://schemas.microsoft.com/office/drawing/2014/main" val="10008"/>
                  </a:ext>
                </a:extLst>
              </a:tr>
              <a:tr h="313489">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pic>
        <p:nvPicPr>
          <p:cNvPr id="9" name="Picture 4" descr="http://www.ratehub.ca/mortgage-blog/files/2014/09/denied-stamp-mortgage-renew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8053" y="1383652"/>
            <a:ext cx="3282475" cy="24618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1124CB9-EE3D-594A-8214-91EDCFA441AF}"/>
              </a:ext>
            </a:extLst>
          </p:cNvPr>
          <p:cNvGrpSpPr/>
          <p:nvPr/>
        </p:nvGrpSpPr>
        <p:grpSpPr>
          <a:xfrm>
            <a:off x="4694602" y="1968205"/>
            <a:ext cx="6842080" cy="3626314"/>
            <a:chOff x="2739943" y="1514916"/>
            <a:chExt cx="6267868" cy="3754876"/>
          </a:xfrm>
        </p:grpSpPr>
        <p:sp>
          <p:nvSpPr>
            <p:cNvPr id="11" name="Rectangle 10">
              <a:extLst>
                <a:ext uri="{FF2B5EF4-FFF2-40B4-BE49-F238E27FC236}">
                  <a16:creationId xmlns:a16="http://schemas.microsoft.com/office/drawing/2014/main" id="{9BE12AC3-CE42-0846-B868-249AF578AEAD}"/>
                </a:ext>
              </a:extLst>
            </p:cNvPr>
            <p:cNvSpPr/>
            <p:nvPr/>
          </p:nvSpPr>
          <p:spPr>
            <a:xfrm>
              <a:off x="3433847" y="1514916"/>
              <a:ext cx="2548647" cy="375487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Credit</a:t>
              </a:r>
            </a:p>
            <a:p>
              <a:pPr algn="ctr"/>
              <a:r>
                <a:rPr lang="en-US" sz="3200" dirty="0"/>
                <a:t>Classifier</a:t>
              </a:r>
            </a:p>
          </p:txBody>
        </p:sp>
        <p:cxnSp>
          <p:nvCxnSpPr>
            <p:cNvPr id="12" name="Straight Arrow Connector 11">
              <a:extLst>
                <a:ext uri="{FF2B5EF4-FFF2-40B4-BE49-F238E27FC236}">
                  <a16:creationId xmlns:a16="http://schemas.microsoft.com/office/drawing/2014/main" id="{1765045E-B615-4440-BF98-6B288A0AF41F}"/>
                </a:ext>
              </a:extLst>
            </p:cNvPr>
            <p:cNvCxnSpPr/>
            <p:nvPr/>
          </p:nvCxnSpPr>
          <p:spPr>
            <a:xfrm>
              <a:off x="2743183" y="2003899"/>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368B922-FB68-E34E-9488-7C281CFA456F}"/>
                </a:ext>
              </a:extLst>
            </p:cNvPr>
            <p:cNvCxnSpPr/>
            <p:nvPr/>
          </p:nvCxnSpPr>
          <p:spPr>
            <a:xfrm>
              <a:off x="2739943" y="2467579"/>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F7C688D-AA6A-004C-BA5E-3018DED7035F}"/>
                </a:ext>
              </a:extLst>
            </p:cNvPr>
            <p:cNvCxnSpPr/>
            <p:nvPr/>
          </p:nvCxnSpPr>
          <p:spPr>
            <a:xfrm>
              <a:off x="2778853" y="2953954"/>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1D1AC15-B565-E345-95F4-56383CA8BFF4}"/>
                </a:ext>
              </a:extLst>
            </p:cNvPr>
            <p:cNvCxnSpPr/>
            <p:nvPr/>
          </p:nvCxnSpPr>
          <p:spPr>
            <a:xfrm>
              <a:off x="5906240" y="3304144"/>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CBE3047-EAB7-1F43-B6DC-08A88A2E0430}"/>
                </a:ext>
              </a:extLst>
            </p:cNvPr>
            <p:cNvCxnSpPr/>
            <p:nvPr/>
          </p:nvCxnSpPr>
          <p:spPr>
            <a:xfrm>
              <a:off x="2775613" y="4448749"/>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AFB2CDA-4F25-934B-AA7C-661E3C2410FE}"/>
                </a:ext>
              </a:extLst>
            </p:cNvPr>
            <p:cNvSpPr txBox="1"/>
            <p:nvPr/>
          </p:nvSpPr>
          <p:spPr>
            <a:xfrm>
              <a:off x="6780176" y="2966594"/>
              <a:ext cx="2227635" cy="584775"/>
            </a:xfrm>
            <a:prstGeom prst="rect">
              <a:avLst/>
            </a:prstGeom>
            <a:solidFill>
              <a:schemeClr val="bg1"/>
            </a:solidFill>
            <a:ln>
              <a:solidFill>
                <a:schemeClr val="tx1"/>
              </a:solidFill>
            </a:ln>
          </p:spPr>
          <p:txBody>
            <a:bodyPr wrap="square" rtlCol="0">
              <a:spAutoFit/>
            </a:bodyPr>
            <a:lstStyle/>
            <a:p>
              <a:r>
                <a:rPr lang="en-US" sz="3200" dirty="0"/>
                <a:t>Decisions</a:t>
              </a:r>
            </a:p>
          </p:txBody>
        </p:sp>
      </p:grpSp>
    </p:spTree>
    <p:extLst>
      <p:ext uri="{BB962C8B-B14F-4D97-AF65-F5344CB8AC3E}">
        <p14:creationId xmlns:p14="http://schemas.microsoft.com/office/powerpoint/2010/main" val="416571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with Lending Club data </a:t>
            </a:r>
          </a:p>
        </p:txBody>
      </p:sp>
      <p:sp>
        <p:nvSpPr>
          <p:cNvPr id="4" name="TextBox 3"/>
          <p:cNvSpPr txBox="1"/>
          <p:nvPr/>
        </p:nvSpPr>
        <p:spPr>
          <a:xfrm>
            <a:off x="666044" y="1738487"/>
            <a:ext cx="9809224" cy="492443"/>
          </a:xfrm>
          <a:prstGeom prst="rect">
            <a:avLst/>
          </a:prstGeom>
          <a:noFill/>
        </p:spPr>
        <p:txBody>
          <a:bodyPr wrap="none" lIns="0" tIns="0" rIns="0" bIns="0" rtlCol="0">
            <a:spAutoFit/>
          </a:bodyPr>
          <a:lstStyle/>
          <a:p>
            <a:r>
              <a:rPr lang="en-US" sz="3200"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51-variable tree ensembles: scalable, succinct explanations</a:t>
            </a:r>
          </a:p>
        </p:txBody>
      </p:sp>
      <p:pic>
        <p:nvPicPr>
          <p:cNvPr id="2050" name="Picture 2" descr="https://lh4.googleusercontent.com/qXY4TjDgp_fx160fEsAiC0jG9Dj5s0qeDDn3RD7-Bur29t2IaQO5dMI-uIh3kN-TQprsH2flfE3qeEepqQlQIVD4HWma43G9iARnH42wWebY11m5VxJyQw2kA5eC9D4yZhnJOA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48" y="2380544"/>
            <a:ext cx="8568308" cy="39140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360133" y="2720538"/>
            <a:ext cx="2816156" cy="2585323"/>
          </a:xfrm>
          <a:prstGeom prst="rect">
            <a:avLst/>
          </a:prstGeom>
          <a:noFill/>
        </p:spPr>
        <p:txBody>
          <a:bodyPr wrap="none" lIns="0" tIns="0" rIns="0" bIns="0" rtlCol="0">
            <a:spAutoFit/>
          </a:bodyPr>
          <a:lstStyle/>
          <a:p>
            <a:r>
              <a:rPr lang="en-US" sz="2400" i="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ECOA-style</a:t>
            </a:r>
          </a:p>
          <a:p>
            <a:r>
              <a:rPr lang="en-US" sz="2400" i="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Adverse Action Notice:</a:t>
            </a:r>
          </a:p>
          <a:p>
            <a:endParaRPr lang="en-US" sz="2400" i="1" dirty="0">
              <a:gradFill>
                <a:gsLst>
                  <a:gs pos="0">
                    <a:schemeClr val="tx1">
                      <a:lumMod val="75000"/>
                      <a:lumOff val="25000"/>
                    </a:schemeClr>
                  </a:gs>
                  <a:gs pos="80000">
                    <a:schemeClr val="tx1">
                      <a:lumMod val="65000"/>
                      <a:lumOff val="35000"/>
                    </a:schemeClr>
                  </a:gs>
                </a:gsLst>
                <a:lin ang="16200000" scaled="0"/>
              </a:gradFill>
              <a:latin typeface="Segoe UI Light" pitchFamily="34" charset="0"/>
            </a:endParaRPr>
          </a:p>
          <a:p>
            <a:r>
              <a:rPr lang="en-US" sz="2400" dirty="0">
                <a:solidFill>
                  <a:srgbClr val="C00000"/>
                </a:solidFill>
                <a:latin typeface="Segoe UI Light" pitchFamily="34" charset="0"/>
              </a:rPr>
              <a:t>Employment Length</a:t>
            </a:r>
          </a:p>
          <a:p>
            <a:r>
              <a:rPr lang="en-US" sz="2400" dirty="0">
                <a:solidFill>
                  <a:srgbClr val="C00000"/>
                </a:solidFill>
                <a:latin typeface="Segoe UI Light" pitchFamily="34" charset="0"/>
              </a:rPr>
              <a:t>Home ownership</a:t>
            </a:r>
          </a:p>
          <a:p>
            <a:r>
              <a:rPr lang="en-US" sz="2400" dirty="0">
                <a:solidFill>
                  <a:srgbClr val="C00000"/>
                </a:solidFill>
                <a:latin typeface="Segoe UI Light" pitchFamily="34" charset="0"/>
              </a:rPr>
              <a:t>Open accounts</a:t>
            </a:r>
          </a:p>
          <a:p>
            <a:r>
              <a:rPr lang="en-US" sz="2400" dirty="0">
                <a:solidFill>
                  <a:srgbClr val="C00000"/>
                </a:solidFill>
                <a:latin typeface="Segoe UI Light" pitchFamily="34" charset="0"/>
              </a:rPr>
              <a:t>DTI</a:t>
            </a:r>
          </a:p>
        </p:txBody>
      </p:sp>
      <p:sp>
        <p:nvSpPr>
          <p:cNvPr id="7" name="Oval 6"/>
          <p:cNvSpPr/>
          <p:nvPr/>
        </p:nvSpPr>
        <p:spPr bwMode="auto">
          <a:xfrm>
            <a:off x="2398868" y="3307645"/>
            <a:ext cx="5238045" cy="1411111"/>
          </a:xfrm>
          <a:prstGeom prst="ellipse">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solidFill>
                <a:schemeClr val="tx1"/>
              </a:solidFill>
              <a:latin typeface="Segoe UI" pitchFamily="34" charset="0"/>
              <a:ea typeface="Segoe UI" pitchFamily="34" charset="0"/>
              <a:cs typeface="Segoe UI" pitchFamily="34" charset="0"/>
            </a:endParaRPr>
          </a:p>
        </p:txBody>
      </p:sp>
      <p:sp>
        <p:nvSpPr>
          <p:cNvPr id="8" name="TextBox 7"/>
          <p:cNvSpPr txBox="1"/>
          <p:nvPr/>
        </p:nvSpPr>
        <p:spPr>
          <a:xfrm>
            <a:off x="3385873" y="2542478"/>
            <a:ext cx="3793860" cy="615553"/>
          </a:xfrm>
          <a:prstGeom prst="rect">
            <a:avLst/>
          </a:prstGeom>
          <a:noFill/>
        </p:spPr>
        <p:txBody>
          <a:bodyPr wrap="square" lIns="0" tIns="0" rIns="0" bIns="0" rtlCol="0">
            <a:spAutoFit/>
          </a:bodyPr>
          <a:lstStyle/>
          <a:p>
            <a:r>
              <a:rPr lang="en-US" sz="20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Most variables aren’t important for any particular individual</a:t>
            </a:r>
          </a:p>
        </p:txBody>
      </p:sp>
      <p:sp>
        <p:nvSpPr>
          <p:cNvPr id="9" name="TextBox 8"/>
          <p:cNvSpPr txBox="1"/>
          <p:nvPr/>
        </p:nvSpPr>
        <p:spPr>
          <a:xfrm>
            <a:off x="2671445" y="4718756"/>
            <a:ext cx="4965468" cy="307777"/>
          </a:xfrm>
          <a:prstGeom prst="rect">
            <a:avLst/>
          </a:prstGeom>
          <a:noFill/>
        </p:spPr>
        <p:txBody>
          <a:bodyPr wrap="square" lIns="0" tIns="0" rIns="0" bIns="0" rtlCol="0">
            <a:spAutoFit/>
          </a:bodyPr>
          <a:lstStyle/>
          <a:p>
            <a:r>
              <a:rPr lang="en-US" sz="2000" b="1"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Average number of negative influencers: 4.6</a:t>
            </a:r>
          </a:p>
        </p:txBody>
      </p:sp>
      <p:sp>
        <p:nvSpPr>
          <p:cNvPr id="10" name="Rectangle 9">
            <a:extLst>
              <a:ext uri="{FF2B5EF4-FFF2-40B4-BE49-F238E27FC236}">
                <a16:creationId xmlns:a16="http://schemas.microsoft.com/office/drawing/2014/main" id="{D05A489B-ED86-A642-BD30-DE1C68817833}"/>
              </a:ext>
            </a:extLst>
          </p:cNvPr>
          <p:cNvSpPr/>
          <p:nvPr/>
        </p:nvSpPr>
        <p:spPr>
          <a:xfrm>
            <a:off x="8463544" y="436912"/>
            <a:ext cx="3087584" cy="68876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Locally linear model</a:t>
            </a:r>
          </a:p>
        </p:txBody>
      </p:sp>
    </p:spTree>
    <p:extLst>
      <p:ext uri="{BB962C8B-B14F-4D97-AF65-F5344CB8AC3E}">
        <p14:creationId xmlns:p14="http://schemas.microsoft.com/office/powerpoint/2010/main" val="2886098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anim calcmode="lin" valueType="num">
                                      <p:cBhvr>
                                        <p:cTn id="20" dur="500" fill="hold"/>
                                        <p:tgtEl>
                                          <p:spTgt spid="5"/>
                                        </p:tgtEl>
                                        <p:attrNameLst>
                                          <p:attrName>ppt_x</p:attrName>
                                        </p:attrNameLst>
                                      </p:cBhvr>
                                      <p:tavLst>
                                        <p:tav tm="0">
                                          <p:val>
                                            <p:fltVal val="0.5"/>
                                          </p:val>
                                        </p:tav>
                                        <p:tav tm="100000">
                                          <p:val>
                                            <p:strVal val="#ppt_x"/>
                                          </p:val>
                                        </p:tav>
                                      </p:tavLst>
                                    </p:anim>
                                    <p:anim calcmode="lin" valueType="num">
                                      <p:cBhvr>
                                        <p:cTn id="21" dur="500" fill="hold"/>
                                        <p:tgtEl>
                                          <p:spTgt spid="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Influence-directed explanations</a:t>
            </a:r>
          </a:p>
        </p:txBody>
      </p:sp>
      <p:sp>
        <p:nvSpPr>
          <p:cNvPr id="3" name="Content Placeholder 2"/>
          <p:cNvSpPr>
            <a:spLocks noGrp="1"/>
          </p:cNvSpPr>
          <p:nvPr>
            <p:ph idx="1"/>
          </p:nvPr>
        </p:nvSpPr>
        <p:spPr/>
        <p:txBody>
          <a:bodyPr>
            <a:normAutofit lnSpcReduction="10000"/>
          </a:bodyPr>
          <a:lstStyle/>
          <a:p>
            <a:pPr marL="0" indent="0" algn="ctr">
              <a:buNone/>
            </a:pPr>
            <a:endParaRPr lang="en-US" sz="3200" dirty="0"/>
          </a:p>
          <a:p>
            <a:pPr marL="0" indent="0" algn="ctr">
              <a:buNone/>
            </a:pPr>
            <a:r>
              <a:rPr lang="en-US" sz="3200" dirty="0"/>
              <a:t>Explaining property of a ML system = </a:t>
            </a:r>
          </a:p>
          <a:p>
            <a:pPr marL="0" indent="0" algn="ctr">
              <a:buNone/>
            </a:pPr>
            <a:r>
              <a:rPr lang="en-US" sz="3200" dirty="0"/>
              <a:t> </a:t>
            </a:r>
            <a:r>
              <a:rPr lang="en-US" sz="3200" b="1" dirty="0"/>
              <a:t>identify influential factors + </a:t>
            </a:r>
          </a:p>
          <a:p>
            <a:pPr marL="0" indent="0" algn="ctr">
              <a:buNone/>
            </a:pPr>
            <a:r>
              <a:rPr lang="en-US" sz="3200" b="1" dirty="0"/>
              <a:t>make them human interpretable</a:t>
            </a:r>
          </a:p>
          <a:p>
            <a:pPr marL="0" indent="0">
              <a:buNone/>
            </a:pPr>
            <a:endParaRPr lang="en-US" sz="2800" dirty="0"/>
          </a:p>
          <a:p>
            <a:endParaRPr lang="en-US" sz="2800" dirty="0"/>
          </a:p>
          <a:p>
            <a:endParaRPr lang="en-US" sz="2800" dirty="0"/>
          </a:p>
          <a:p>
            <a:r>
              <a:rPr lang="en-US" sz="2800" dirty="0"/>
              <a:t>Influence: What are important factors causing this model property?</a:t>
            </a:r>
          </a:p>
          <a:p>
            <a:r>
              <a:rPr lang="en-US" sz="2800" dirty="0"/>
              <a:t>Interpretation: What do these factors mean?</a:t>
            </a:r>
          </a:p>
        </p:txBody>
      </p:sp>
      <p:sp>
        <p:nvSpPr>
          <p:cNvPr id="4" name="Slide Number Placeholder 3"/>
          <p:cNvSpPr>
            <a:spLocks noGrp="1"/>
          </p:cNvSpPr>
          <p:nvPr>
            <p:ph type="sldNum" sz="quarter" idx="12"/>
          </p:nvPr>
        </p:nvSpPr>
        <p:spPr/>
        <p:txBody>
          <a:bodyPr/>
          <a:lstStyle/>
          <a:p>
            <a:fld id="{14C87362-133A-4923-9483-C19EA92A4A8F}" type="slidenum">
              <a:rPr lang="en-US" smtClean="0"/>
              <a:t>15</a:t>
            </a:fld>
            <a:endParaRPr lang="en-US"/>
          </a:p>
        </p:txBody>
      </p:sp>
    </p:spTree>
    <p:extLst>
      <p:ext uri="{BB962C8B-B14F-4D97-AF65-F5344CB8AC3E}">
        <p14:creationId xmlns:p14="http://schemas.microsoft.com/office/powerpoint/2010/main" val="111275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Explainable Machine Learning Systems</a:t>
            </a:r>
            <a:br>
              <a:rPr lang="en-US" dirty="0"/>
            </a:br>
            <a:endParaRPr lang="en-US" sz="2800" dirty="0"/>
          </a:p>
        </p:txBody>
      </p:sp>
      <p:sp>
        <p:nvSpPr>
          <p:cNvPr id="6" name="Content Placeholder 5">
            <a:extLst>
              <a:ext uri="{FF2B5EF4-FFF2-40B4-BE49-F238E27FC236}">
                <a16:creationId xmlns:a16="http://schemas.microsoft.com/office/drawing/2014/main" id="{AD0D08CB-DDBF-2E4D-9328-6B8F269B5D47}"/>
              </a:ext>
            </a:extLst>
          </p:cNvPr>
          <p:cNvSpPr>
            <a:spLocks noGrp="1"/>
          </p:cNvSpPr>
          <p:nvPr>
            <p:ph idx="1"/>
          </p:nvPr>
        </p:nvSpPr>
        <p:spPr>
          <a:xfrm>
            <a:off x="945078" y="4393869"/>
            <a:ext cx="10515600" cy="1508167"/>
          </a:xfrm>
        </p:spPr>
        <p:txBody>
          <a:bodyPr>
            <a:normAutofit fontScale="85000" lnSpcReduction="20000"/>
          </a:bodyPr>
          <a:lstStyle/>
          <a:p>
            <a:r>
              <a:rPr lang="en-US" dirty="0"/>
              <a:t>Enable humans + machines to make better decisions together</a:t>
            </a:r>
          </a:p>
          <a:p>
            <a:r>
              <a:rPr lang="en-US" dirty="0"/>
              <a:t>Build trust in and debug models</a:t>
            </a:r>
          </a:p>
          <a:p>
            <a:r>
              <a:rPr lang="en-US" dirty="0"/>
              <a:t>Guard against societal harms, e.g. unfairness</a:t>
            </a:r>
          </a:p>
          <a:p>
            <a:r>
              <a:rPr lang="en-US" dirty="0"/>
              <a:t>Comply with regulations , e.g. EU GDPR, US ECOA</a:t>
            </a:r>
          </a:p>
          <a:p>
            <a:r>
              <a:rPr lang="en-US" dirty="0"/>
              <a:t>Applications: Finance, healthcare</a:t>
            </a:r>
          </a:p>
        </p:txBody>
      </p:sp>
      <p:sp>
        <p:nvSpPr>
          <p:cNvPr id="24" name="Rectangle 23">
            <a:extLst>
              <a:ext uri="{FF2B5EF4-FFF2-40B4-BE49-F238E27FC236}">
                <a16:creationId xmlns:a16="http://schemas.microsoft.com/office/drawing/2014/main" id="{8122624D-F65C-7E48-B37D-13A53A8A1E68}"/>
              </a:ext>
            </a:extLst>
          </p:cNvPr>
          <p:cNvSpPr/>
          <p:nvPr/>
        </p:nvSpPr>
        <p:spPr>
          <a:xfrm>
            <a:off x="1782620" y="2095578"/>
            <a:ext cx="8626760" cy="91682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Reveal “meaningful information about the logic” of the  machine learnt prediction/decision model  </a:t>
            </a:r>
          </a:p>
        </p:txBody>
      </p:sp>
    </p:spTree>
    <p:extLst>
      <p:ext uri="{BB962C8B-B14F-4D97-AF65-F5344CB8AC3E}">
        <p14:creationId xmlns:p14="http://schemas.microsoft.com/office/powerpoint/2010/main" val="454996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21342" y="3013757"/>
            <a:ext cx="6858000" cy="2387600"/>
          </a:xfrm>
        </p:spPr>
        <p:txBody>
          <a:bodyPr/>
          <a:lstStyle/>
          <a:p>
            <a:r>
              <a:rPr lang="en-US" dirty="0"/>
              <a:t>Thanks!</a:t>
            </a:r>
          </a:p>
        </p:txBody>
      </p:sp>
    </p:spTree>
    <p:extLst>
      <p:ext uri="{BB962C8B-B14F-4D97-AF65-F5344CB8AC3E}">
        <p14:creationId xmlns:p14="http://schemas.microsoft.com/office/powerpoint/2010/main" val="2556878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96" y="89750"/>
            <a:ext cx="10515600" cy="1325563"/>
          </a:xfrm>
        </p:spPr>
        <p:txBody>
          <a:bodyPr/>
          <a:lstStyle/>
          <a:p>
            <a:r>
              <a:rPr lang="en-US" dirty="0"/>
              <a:t>Machine Learning Systems are Ubiquitous</a:t>
            </a:r>
          </a:p>
        </p:txBody>
      </p:sp>
      <p:pic>
        <p:nvPicPr>
          <p:cNvPr id="4" name="Picture 3"/>
          <p:cNvPicPr>
            <a:picLocks noChangeAspect="1"/>
          </p:cNvPicPr>
          <p:nvPr/>
        </p:nvPicPr>
        <p:blipFill>
          <a:blip r:embed="rId3"/>
          <a:stretch>
            <a:fillRect/>
          </a:stretch>
        </p:blipFill>
        <p:spPr>
          <a:xfrm>
            <a:off x="1992012" y="2094568"/>
            <a:ext cx="4686300" cy="2421731"/>
          </a:xfrm>
          <a:prstGeom prst="rect">
            <a:avLst/>
          </a:prstGeom>
        </p:spPr>
      </p:pic>
      <p:pic>
        <p:nvPicPr>
          <p:cNvPr id="5" name="Picture 4"/>
          <p:cNvPicPr>
            <a:picLocks noChangeAspect="1"/>
          </p:cNvPicPr>
          <p:nvPr/>
        </p:nvPicPr>
        <p:blipFill>
          <a:blip r:embed="rId4"/>
          <a:stretch>
            <a:fillRect/>
          </a:stretch>
        </p:blipFill>
        <p:spPr>
          <a:xfrm>
            <a:off x="1992012" y="3857142"/>
            <a:ext cx="6057900" cy="1664494"/>
          </a:xfrm>
          <a:prstGeom prst="rect">
            <a:avLst/>
          </a:prstGeom>
        </p:spPr>
      </p:pic>
      <p:pic>
        <p:nvPicPr>
          <p:cNvPr id="6" name="Picture 5"/>
          <p:cNvPicPr>
            <a:picLocks noChangeAspect="1"/>
          </p:cNvPicPr>
          <p:nvPr/>
        </p:nvPicPr>
        <p:blipFill>
          <a:blip r:embed="rId5"/>
          <a:stretch>
            <a:fillRect/>
          </a:stretch>
        </p:blipFill>
        <p:spPr>
          <a:xfrm>
            <a:off x="4341340" y="1883732"/>
            <a:ext cx="5786438" cy="878681"/>
          </a:xfrm>
          <a:prstGeom prst="rect">
            <a:avLst/>
          </a:prstGeom>
        </p:spPr>
      </p:pic>
      <p:pic>
        <p:nvPicPr>
          <p:cNvPr id="7" name="Picture 6"/>
          <p:cNvPicPr>
            <a:picLocks noChangeAspect="1"/>
          </p:cNvPicPr>
          <p:nvPr/>
        </p:nvPicPr>
        <p:blipFill>
          <a:blip r:embed="rId6"/>
          <a:stretch>
            <a:fillRect/>
          </a:stretch>
        </p:blipFill>
        <p:spPr>
          <a:xfrm>
            <a:off x="6083550" y="2409735"/>
            <a:ext cx="4550569" cy="1521619"/>
          </a:xfrm>
          <a:prstGeom prst="rect">
            <a:avLst/>
          </a:prstGeom>
        </p:spPr>
      </p:pic>
      <p:sp>
        <p:nvSpPr>
          <p:cNvPr id="13" name="Slide Number Placeholder 12"/>
          <p:cNvSpPr>
            <a:spLocks noGrp="1"/>
          </p:cNvSpPr>
          <p:nvPr>
            <p:ph type="sldNum" sz="quarter" idx="12"/>
          </p:nvPr>
        </p:nvSpPr>
        <p:spPr/>
        <p:txBody>
          <a:bodyPr/>
          <a:lstStyle/>
          <a:p>
            <a:fld id="{14C87362-133A-4923-9483-C19EA92A4A8F}" type="slidenum">
              <a:rPr lang="en-US" smtClean="0"/>
              <a:t>2</a:t>
            </a:fld>
            <a:endParaRPr lang="en-US"/>
          </a:p>
        </p:txBody>
      </p:sp>
      <p:pic>
        <p:nvPicPr>
          <p:cNvPr id="14" name="Picture 14" descr="http://lh5.ggpht.com/-J7Q7cUDEFOU/S_bKEoyMSzI/AAAAAAAAGIw/PZJduitsVa0/largeNewGoogleLogoFinalFlat-a.png"/>
          <p:cNvPicPr>
            <a:picLocks noChangeAspect="1" noChangeArrowheads="1"/>
          </p:cNvPicPr>
          <p:nvPr/>
        </p:nvPicPr>
        <p:blipFill>
          <a:blip r:embed="rId7" cstate="print"/>
          <a:srcRect/>
          <a:stretch>
            <a:fillRect/>
          </a:stretch>
        </p:blipFill>
        <p:spPr bwMode="auto">
          <a:xfrm>
            <a:off x="2175865" y="1203540"/>
            <a:ext cx="1905000" cy="736600"/>
          </a:xfrm>
          <a:prstGeom prst="rect">
            <a:avLst/>
          </a:prstGeom>
          <a:noFill/>
          <a:ln w="9525">
            <a:noFill/>
            <a:miter lim="800000"/>
            <a:headEnd/>
            <a:tailEnd/>
          </a:ln>
        </p:spPr>
      </p:pic>
      <p:pic>
        <p:nvPicPr>
          <p:cNvPr id="15" name="Picture 16" descr="http://t1.gstatic.com/images?q=tbn:ANd9GcQDJY6z3_7SRqeLUuu0IcTkzXRXTmWf8lxwoZvj-wSGzeeLpFQr_Q"/>
          <p:cNvPicPr>
            <a:picLocks noChangeAspect="1" noChangeArrowheads="1"/>
          </p:cNvPicPr>
          <p:nvPr/>
        </p:nvPicPr>
        <p:blipFill>
          <a:blip r:embed="rId8" cstate="print"/>
          <a:srcRect/>
          <a:stretch>
            <a:fillRect/>
          </a:stretch>
        </p:blipFill>
        <p:spPr bwMode="auto">
          <a:xfrm>
            <a:off x="6626577" y="5233702"/>
            <a:ext cx="1676400" cy="554038"/>
          </a:xfrm>
          <a:prstGeom prst="rect">
            <a:avLst/>
          </a:prstGeom>
          <a:noFill/>
          <a:ln w="9525">
            <a:noFill/>
            <a:miter lim="800000"/>
            <a:headEnd/>
            <a:tailEnd/>
          </a:ln>
        </p:spPr>
      </p:pic>
      <p:pic>
        <p:nvPicPr>
          <p:cNvPr id="17" name="Picture 16" descr="http://t1.gstatic.com/images?q=tbn:ANd9GcS-t3GRjecuAadQwIOHYe9YqfHG1qn9bqD_PgQh2ZGHfShFv420"/>
          <p:cNvPicPr>
            <a:picLocks noChangeAspect="1" noChangeArrowheads="1"/>
          </p:cNvPicPr>
          <p:nvPr/>
        </p:nvPicPr>
        <p:blipFill>
          <a:blip r:embed="rId9" cstate="print"/>
          <a:srcRect/>
          <a:stretch>
            <a:fillRect/>
          </a:stretch>
        </p:blipFill>
        <p:spPr bwMode="auto">
          <a:xfrm>
            <a:off x="217062" y="1597203"/>
            <a:ext cx="1514475" cy="2500313"/>
          </a:xfrm>
          <a:prstGeom prst="rect">
            <a:avLst/>
          </a:prstGeom>
          <a:noFill/>
          <a:ln w="9525">
            <a:noFill/>
            <a:miter lim="800000"/>
            <a:headEnd/>
            <a:tailEnd/>
          </a:ln>
        </p:spPr>
      </p:pic>
      <p:pic>
        <p:nvPicPr>
          <p:cNvPr id="18" name="Picture 2" descr="http://bvsg.org/images/bingLogo_reverse_lg.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24419" y="4543992"/>
            <a:ext cx="1409700" cy="10893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1"/>
          <a:stretch>
            <a:fillRect/>
          </a:stretch>
        </p:blipFill>
        <p:spPr>
          <a:xfrm>
            <a:off x="401137" y="4689389"/>
            <a:ext cx="1611243" cy="1611243"/>
          </a:xfrm>
          <a:prstGeom prst="rect">
            <a:avLst/>
          </a:prstGeom>
        </p:spPr>
      </p:pic>
    </p:spTree>
    <p:extLst>
      <p:ext uri="{BB962C8B-B14F-4D97-AF65-F5344CB8AC3E}">
        <p14:creationId xmlns:p14="http://schemas.microsoft.com/office/powerpoint/2010/main" val="147477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Systems are Opaque</a:t>
            </a:r>
            <a:endParaRPr lang="en-US" sz="2800" dirty="0"/>
          </a:p>
        </p:txBody>
      </p:sp>
      <p:grpSp>
        <p:nvGrpSpPr>
          <p:cNvPr id="23" name="Group 22"/>
          <p:cNvGrpSpPr/>
          <p:nvPr/>
        </p:nvGrpSpPr>
        <p:grpSpPr>
          <a:xfrm>
            <a:off x="3970263" y="1608808"/>
            <a:ext cx="6267868" cy="3754876"/>
            <a:chOff x="2739943" y="1514916"/>
            <a:chExt cx="6267868" cy="3754876"/>
          </a:xfrm>
        </p:grpSpPr>
        <p:sp>
          <p:nvSpPr>
            <p:cNvPr id="24" name="Rectangle 23"/>
            <p:cNvSpPr/>
            <p:nvPr/>
          </p:nvSpPr>
          <p:spPr>
            <a:xfrm>
              <a:off x="3433847" y="1514916"/>
              <a:ext cx="2548647" cy="375487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DR Classifier</a:t>
              </a:r>
            </a:p>
          </p:txBody>
        </p:sp>
        <p:cxnSp>
          <p:nvCxnSpPr>
            <p:cNvPr id="25" name="Straight Arrow Connector 24"/>
            <p:cNvCxnSpPr/>
            <p:nvPr/>
          </p:nvCxnSpPr>
          <p:spPr>
            <a:xfrm>
              <a:off x="2743183" y="2003899"/>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739943" y="2467579"/>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778853" y="2953954"/>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906240" y="3304144"/>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2775613" y="4448749"/>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780176" y="2966594"/>
              <a:ext cx="2227635" cy="1569660"/>
            </a:xfrm>
            <a:prstGeom prst="rect">
              <a:avLst/>
            </a:prstGeom>
            <a:solidFill>
              <a:schemeClr val="bg1"/>
            </a:solidFill>
            <a:ln>
              <a:solidFill>
                <a:schemeClr val="tx1"/>
              </a:solidFill>
            </a:ln>
          </p:spPr>
          <p:txBody>
            <a:bodyPr wrap="square" rtlCol="0">
              <a:spAutoFit/>
            </a:bodyPr>
            <a:lstStyle/>
            <a:p>
              <a:r>
                <a:rPr lang="en-US" sz="3200" dirty="0"/>
                <a:t>Diabetic retinopathy Stage 5</a:t>
              </a:r>
            </a:p>
          </p:txBody>
        </p:sp>
      </p:grpSp>
      <p:sp>
        <p:nvSpPr>
          <p:cNvPr id="32" name="Slide Number Placeholder 31"/>
          <p:cNvSpPr>
            <a:spLocks noGrp="1"/>
          </p:cNvSpPr>
          <p:nvPr>
            <p:ph type="sldNum" sz="quarter" idx="12"/>
          </p:nvPr>
        </p:nvSpPr>
        <p:spPr/>
        <p:txBody>
          <a:bodyPr/>
          <a:lstStyle/>
          <a:p>
            <a:fld id="{14C87362-133A-4923-9483-C19EA92A4A8F}" type="slidenum">
              <a:rPr lang="en-US" smtClean="0"/>
              <a:t>3</a:t>
            </a:fld>
            <a:endParaRPr lang="en-US"/>
          </a:p>
        </p:txBody>
      </p:sp>
      <p:grpSp>
        <p:nvGrpSpPr>
          <p:cNvPr id="35" name="Group 34"/>
          <p:cNvGrpSpPr/>
          <p:nvPr/>
        </p:nvGrpSpPr>
        <p:grpSpPr>
          <a:xfrm>
            <a:off x="8691090" y="1890941"/>
            <a:ext cx="866445" cy="646331"/>
            <a:chOff x="7344262" y="1748452"/>
            <a:chExt cx="649833" cy="646331"/>
          </a:xfrm>
        </p:grpSpPr>
        <p:sp>
          <p:nvSpPr>
            <p:cNvPr id="36" name="TextBox 35"/>
            <p:cNvSpPr txBox="1"/>
            <p:nvPr/>
          </p:nvSpPr>
          <p:spPr>
            <a:xfrm rot="20242659">
              <a:off x="7344262" y="1894673"/>
              <a:ext cx="241893" cy="461665"/>
            </a:xfrm>
            <a:prstGeom prst="rect">
              <a:avLst/>
            </a:prstGeom>
            <a:noFill/>
          </p:spPr>
          <p:txBody>
            <a:bodyPr wrap="none" rtlCol="0">
              <a:spAutoFit/>
            </a:bodyPr>
            <a:lstStyle/>
            <a:p>
              <a:r>
                <a:rPr lang="en-US" sz="2400" dirty="0"/>
                <a:t>?</a:t>
              </a:r>
            </a:p>
          </p:txBody>
        </p:sp>
        <p:sp>
          <p:nvSpPr>
            <p:cNvPr id="37" name="TextBox 36"/>
            <p:cNvSpPr txBox="1"/>
            <p:nvPr/>
          </p:nvSpPr>
          <p:spPr>
            <a:xfrm>
              <a:off x="7478787" y="1748452"/>
              <a:ext cx="293590" cy="646331"/>
            </a:xfrm>
            <a:prstGeom prst="rect">
              <a:avLst/>
            </a:prstGeom>
            <a:noFill/>
          </p:spPr>
          <p:txBody>
            <a:bodyPr wrap="none" rtlCol="0">
              <a:spAutoFit/>
            </a:bodyPr>
            <a:lstStyle/>
            <a:p>
              <a:r>
                <a:rPr lang="en-US" sz="3600" dirty="0"/>
                <a:t>?</a:t>
              </a:r>
            </a:p>
          </p:txBody>
        </p:sp>
        <p:sp>
          <p:nvSpPr>
            <p:cNvPr id="38" name="TextBox 37"/>
            <p:cNvSpPr txBox="1"/>
            <p:nvPr/>
          </p:nvSpPr>
          <p:spPr>
            <a:xfrm rot="1193195">
              <a:off x="7752202" y="1920002"/>
              <a:ext cx="241893" cy="461665"/>
            </a:xfrm>
            <a:prstGeom prst="rect">
              <a:avLst/>
            </a:prstGeom>
            <a:noFill/>
          </p:spPr>
          <p:txBody>
            <a:bodyPr wrap="none" rtlCol="0">
              <a:spAutoFit/>
            </a:bodyPr>
            <a:lstStyle/>
            <a:p>
              <a:r>
                <a:rPr lang="en-US" sz="2400" dirty="0"/>
                <a:t>?</a:t>
              </a:r>
            </a:p>
          </p:txBody>
        </p:sp>
      </p:grpSp>
      <p:sp>
        <p:nvSpPr>
          <p:cNvPr id="39" name="Rectangle 38"/>
          <p:cNvSpPr/>
          <p:nvPr/>
        </p:nvSpPr>
        <p:spPr>
          <a:xfrm>
            <a:off x="1397726" y="5608525"/>
            <a:ext cx="9036308" cy="91682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Why this diagnosis from the </a:t>
            </a:r>
            <a:r>
              <a:rPr lang="en-US" sz="2800" dirty="0" err="1"/>
              <a:t>GoogleNet</a:t>
            </a:r>
            <a:r>
              <a:rPr lang="en-US" sz="2800" dirty="0"/>
              <a:t> neural network?</a:t>
            </a:r>
          </a:p>
        </p:txBody>
      </p:sp>
      <p:pic>
        <p:nvPicPr>
          <p:cNvPr id="3" name="Picture 2">
            <a:extLst>
              <a:ext uri="{FF2B5EF4-FFF2-40B4-BE49-F238E27FC236}">
                <a16:creationId xmlns:a16="http://schemas.microsoft.com/office/drawing/2014/main" id="{FD8B8663-6DD2-4148-8502-2EFB99A2C635}"/>
              </a:ext>
            </a:extLst>
          </p:cNvPr>
          <p:cNvPicPr>
            <a:picLocks noChangeAspect="1"/>
          </p:cNvPicPr>
          <p:nvPr/>
        </p:nvPicPr>
        <p:blipFill>
          <a:blip r:embed="rId3"/>
          <a:stretch>
            <a:fillRect/>
          </a:stretch>
        </p:blipFill>
        <p:spPr>
          <a:xfrm>
            <a:off x="1117444" y="2014917"/>
            <a:ext cx="2390351" cy="2427994"/>
          </a:xfrm>
          <a:prstGeom prst="rect">
            <a:avLst/>
          </a:prstGeom>
        </p:spPr>
      </p:pic>
      <p:pic>
        <p:nvPicPr>
          <p:cNvPr id="41" name="Picture 40">
            <a:extLst>
              <a:ext uri="{FF2B5EF4-FFF2-40B4-BE49-F238E27FC236}">
                <a16:creationId xmlns:a16="http://schemas.microsoft.com/office/drawing/2014/main" id="{06B415EC-3FF7-5C45-A006-DA5B1652B2FA}"/>
              </a:ext>
            </a:extLst>
          </p:cNvPr>
          <p:cNvPicPr>
            <a:picLocks noChangeAspect="1"/>
          </p:cNvPicPr>
          <p:nvPr/>
        </p:nvPicPr>
        <p:blipFill>
          <a:blip r:embed="rId4"/>
          <a:stretch>
            <a:fillRect/>
          </a:stretch>
        </p:blipFill>
        <p:spPr>
          <a:xfrm>
            <a:off x="4664166" y="1963316"/>
            <a:ext cx="2548647" cy="1084530"/>
          </a:xfrm>
          <a:prstGeom prst="rect">
            <a:avLst/>
          </a:prstGeom>
        </p:spPr>
      </p:pic>
    </p:spTree>
    <p:extLst>
      <p:ext uri="{BB962C8B-B14F-4D97-AF65-F5344CB8AC3E}">
        <p14:creationId xmlns:p14="http://schemas.microsoft.com/office/powerpoint/2010/main" val="142045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Systems are Opaque</a:t>
            </a:r>
          </a:p>
        </p:txBody>
      </p:sp>
      <p:pic>
        <p:nvPicPr>
          <p:cNvPr id="1026" name="Picture 2" descr="Average Joe and Josephine"/>
          <p:cNvPicPr>
            <a:picLocks noChangeAspect="1" noChangeArrowheads="1"/>
          </p:cNvPicPr>
          <p:nvPr/>
        </p:nvPicPr>
        <p:blipFill rotWithShape="1">
          <a:blip r:embed="rId3">
            <a:extLst>
              <a:ext uri="{28A0092B-C50C-407E-A947-70E740481C1C}">
                <a14:useLocalDpi xmlns:a14="http://schemas.microsoft.com/office/drawing/2010/main" val="0"/>
              </a:ext>
            </a:extLst>
          </a:blip>
          <a:srcRect l="-10544" r="34397"/>
          <a:stretch/>
        </p:blipFill>
        <p:spPr bwMode="auto">
          <a:xfrm>
            <a:off x="851452" y="2226366"/>
            <a:ext cx="294132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36193" y="1974558"/>
            <a:ext cx="11381240" cy="3754876"/>
            <a:chOff x="471881" y="1514916"/>
            <a:chExt cx="8535930" cy="3754876"/>
          </a:xfrm>
        </p:grpSpPr>
        <p:sp>
          <p:nvSpPr>
            <p:cNvPr id="9" name="Rectangle 8"/>
            <p:cNvSpPr/>
            <p:nvPr/>
          </p:nvSpPr>
          <p:spPr>
            <a:xfrm>
              <a:off x="3433847" y="1514916"/>
              <a:ext cx="2548647" cy="375487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Credit</a:t>
              </a:r>
            </a:p>
            <a:p>
              <a:pPr algn="ctr"/>
              <a:r>
                <a:rPr lang="en-US" sz="3200" dirty="0"/>
                <a:t>Classifier</a:t>
              </a:r>
            </a:p>
          </p:txBody>
        </p:sp>
        <p:cxnSp>
          <p:nvCxnSpPr>
            <p:cNvPr id="10" name="Straight Arrow Connector 9"/>
            <p:cNvCxnSpPr/>
            <p:nvPr/>
          </p:nvCxnSpPr>
          <p:spPr>
            <a:xfrm>
              <a:off x="2743183" y="2003899"/>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739943" y="2467579"/>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778853" y="2953954"/>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906240" y="3304144"/>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775613" y="4448749"/>
              <a:ext cx="749029" cy="1945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71881" y="2913769"/>
              <a:ext cx="1906622" cy="584775"/>
            </a:xfrm>
            <a:prstGeom prst="rect">
              <a:avLst/>
            </a:prstGeom>
            <a:solidFill>
              <a:schemeClr val="bg1"/>
            </a:solidFill>
            <a:ln>
              <a:solidFill>
                <a:schemeClr val="tx1"/>
              </a:solidFill>
            </a:ln>
          </p:spPr>
          <p:txBody>
            <a:bodyPr wrap="square" rtlCol="0">
              <a:spAutoFit/>
            </a:bodyPr>
            <a:lstStyle/>
            <a:p>
              <a:r>
                <a:rPr lang="en-US" sz="3200" dirty="0"/>
                <a:t>User data</a:t>
              </a:r>
            </a:p>
          </p:txBody>
        </p:sp>
        <p:sp>
          <p:nvSpPr>
            <p:cNvPr id="16" name="TextBox 15"/>
            <p:cNvSpPr txBox="1"/>
            <p:nvPr/>
          </p:nvSpPr>
          <p:spPr>
            <a:xfrm>
              <a:off x="6780176" y="2966594"/>
              <a:ext cx="2227635" cy="584775"/>
            </a:xfrm>
            <a:prstGeom prst="rect">
              <a:avLst/>
            </a:prstGeom>
            <a:solidFill>
              <a:schemeClr val="bg1"/>
            </a:solidFill>
            <a:ln>
              <a:solidFill>
                <a:schemeClr val="tx1"/>
              </a:solidFill>
            </a:ln>
          </p:spPr>
          <p:txBody>
            <a:bodyPr wrap="square" rtlCol="0">
              <a:spAutoFit/>
            </a:bodyPr>
            <a:lstStyle/>
            <a:p>
              <a:r>
                <a:rPr lang="en-US" sz="3200" dirty="0"/>
                <a:t>Decisions</a:t>
              </a:r>
            </a:p>
          </p:txBody>
        </p:sp>
      </p:grpSp>
      <p:grpSp>
        <p:nvGrpSpPr>
          <p:cNvPr id="22" name="Group 21"/>
          <p:cNvGrpSpPr/>
          <p:nvPr/>
        </p:nvGrpSpPr>
        <p:grpSpPr>
          <a:xfrm>
            <a:off x="9805610" y="1748453"/>
            <a:ext cx="866445" cy="646331"/>
            <a:chOff x="7344262" y="1748452"/>
            <a:chExt cx="649833" cy="646331"/>
          </a:xfrm>
        </p:grpSpPr>
        <p:sp>
          <p:nvSpPr>
            <p:cNvPr id="7" name="TextBox 6"/>
            <p:cNvSpPr txBox="1"/>
            <p:nvPr/>
          </p:nvSpPr>
          <p:spPr>
            <a:xfrm rot="20242659">
              <a:off x="7344262" y="1894673"/>
              <a:ext cx="241893" cy="461665"/>
            </a:xfrm>
            <a:prstGeom prst="rect">
              <a:avLst/>
            </a:prstGeom>
            <a:noFill/>
          </p:spPr>
          <p:txBody>
            <a:bodyPr wrap="none" rtlCol="0">
              <a:spAutoFit/>
            </a:bodyPr>
            <a:lstStyle/>
            <a:p>
              <a:r>
                <a:rPr lang="en-US" sz="2400" dirty="0"/>
                <a:t>?</a:t>
              </a:r>
            </a:p>
          </p:txBody>
        </p:sp>
        <p:sp>
          <p:nvSpPr>
            <p:cNvPr id="20" name="TextBox 19"/>
            <p:cNvSpPr txBox="1"/>
            <p:nvPr/>
          </p:nvSpPr>
          <p:spPr>
            <a:xfrm>
              <a:off x="7478787" y="1748452"/>
              <a:ext cx="293590" cy="646331"/>
            </a:xfrm>
            <a:prstGeom prst="rect">
              <a:avLst/>
            </a:prstGeom>
            <a:noFill/>
          </p:spPr>
          <p:txBody>
            <a:bodyPr wrap="none" rtlCol="0">
              <a:spAutoFit/>
            </a:bodyPr>
            <a:lstStyle/>
            <a:p>
              <a:r>
                <a:rPr lang="en-US" sz="3600" dirty="0"/>
                <a:t>?</a:t>
              </a:r>
            </a:p>
          </p:txBody>
        </p:sp>
        <p:sp>
          <p:nvSpPr>
            <p:cNvPr id="21" name="TextBox 20"/>
            <p:cNvSpPr txBox="1"/>
            <p:nvPr/>
          </p:nvSpPr>
          <p:spPr>
            <a:xfrm rot="1193195">
              <a:off x="7752202" y="1920002"/>
              <a:ext cx="241893" cy="461665"/>
            </a:xfrm>
            <a:prstGeom prst="rect">
              <a:avLst/>
            </a:prstGeom>
            <a:noFill/>
          </p:spPr>
          <p:txBody>
            <a:bodyPr wrap="none" rtlCol="0">
              <a:spAutoFit/>
            </a:bodyPr>
            <a:lstStyle/>
            <a:p>
              <a:r>
                <a:rPr lang="en-US" sz="2400" dirty="0"/>
                <a:t>?</a:t>
              </a:r>
            </a:p>
          </p:txBody>
        </p:sp>
      </p:grpSp>
      <p:sp>
        <p:nvSpPr>
          <p:cNvPr id="19" name="Slide Number Placeholder 18"/>
          <p:cNvSpPr>
            <a:spLocks noGrp="1"/>
          </p:cNvSpPr>
          <p:nvPr>
            <p:ph type="sldNum" sz="quarter" idx="12"/>
          </p:nvPr>
        </p:nvSpPr>
        <p:spPr/>
        <p:txBody>
          <a:bodyPr/>
          <a:lstStyle/>
          <a:p>
            <a:fld id="{14C87362-133A-4923-9483-C19EA92A4A8F}" type="slidenum">
              <a:rPr lang="en-US" smtClean="0"/>
              <a:t>4</a:t>
            </a:fld>
            <a:endParaRPr lang="en-US"/>
          </a:p>
        </p:txBody>
      </p:sp>
      <p:pic>
        <p:nvPicPr>
          <p:cNvPr id="1028" name="Picture 4" descr="http://www.ratehub.ca/mortgage-blog/files/2014/09/denied-stamp-mortgage-renew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3719" y="3605677"/>
            <a:ext cx="4819967" cy="271123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1807274" y="5608525"/>
            <a:ext cx="8626760" cy="91682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Why was Joe denied credit by the tree ensemble model?</a:t>
            </a:r>
          </a:p>
        </p:txBody>
      </p:sp>
      <p:grpSp>
        <p:nvGrpSpPr>
          <p:cNvPr id="25" name="Group 24">
            <a:extLst>
              <a:ext uri="{FF2B5EF4-FFF2-40B4-BE49-F238E27FC236}">
                <a16:creationId xmlns:a16="http://schemas.microsoft.com/office/drawing/2014/main" id="{C0C0F24D-AFC4-3143-948E-92D9C86E2C71}"/>
              </a:ext>
            </a:extLst>
          </p:cNvPr>
          <p:cNvGrpSpPr/>
          <p:nvPr/>
        </p:nvGrpSpPr>
        <p:grpSpPr>
          <a:xfrm>
            <a:off x="5005122" y="2068763"/>
            <a:ext cx="2181755" cy="1222877"/>
            <a:chOff x="1004171" y="1867498"/>
            <a:chExt cx="7923044" cy="4503095"/>
          </a:xfrm>
        </p:grpSpPr>
        <p:grpSp>
          <p:nvGrpSpPr>
            <p:cNvPr id="27" name="Group 26">
              <a:extLst>
                <a:ext uri="{FF2B5EF4-FFF2-40B4-BE49-F238E27FC236}">
                  <a16:creationId xmlns:a16="http://schemas.microsoft.com/office/drawing/2014/main" id="{100A1331-24D5-C04D-B2D9-ED94B952D9F6}"/>
                </a:ext>
              </a:extLst>
            </p:cNvPr>
            <p:cNvGrpSpPr/>
            <p:nvPr/>
          </p:nvGrpSpPr>
          <p:grpSpPr>
            <a:xfrm>
              <a:off x="1004171" y="2033726"/>
              <a:ext cx="2155643" cy="2282030"/>
              <a:chOff x="796562" y="1894114"/>
              <a:chExt cx="2155643" cy="2282030"/>
            </a:xfrm>
          </p:grpSpPr>
          <p:sp>
            <p:nvSpPr>
              <p:cNvPr id="92" name="Oval 91">
                <a:extLst>
                  <a:ext uri="{FF2B5EF4-FFF2-40B4-BE49-F238E27FC236}">
                    <a16:creationId xmlns:a16="http://schemas.microsoft.com/office/drawing/2014/main" id="{1531AA79-7893-FD46-B957-D8C87677A250}"/>
                  </a:ext>
                </a:extLst>
              </p:cNvPr>
              <p:cNvSpPr/>
              <p:nvPr/>
            </p:nvSpPr>
            <p:spPr bwMode="auto">
              <a:xfrm>
                <a:off x="2063931" y="1894114"/>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2AFD6A00-9E5D-DC44-97DF-E2907CBEF7CF}"/>
                  </a:ext>
                </a:extLst>
              </p:cNvPr>
              <p:cNvCxnSpPr>
                <a:stCxn id="92" idx="3"/>
                <a:endCxn id="94" idx="7"/>
              </p:cNvCxnSpPr>
              <p:nvPr/>
            </p:nvCxnSpPr>
            <p:spPr>
              <a:xfrm flipH="1">
                <a:off x="1998889" y="2273209"/>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0CC1C7CE-C3D2-5E4D-AD89-A19B7E8AD8AB}"/>
                  </a:ext>
                </a:extLst>
              </p:cNvPr>
              <p:cNvSpPr/>
              <p:nvPr/>
            </p:nvSpPr>
            <p:spPr bwMode="auto">
              <a:xfrm>
                <a:off x="1619794" y="2495278"/>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95" name="Oval 94">
                <a:extLst>
                  <a:ext uri="{FF2B5EF4-FFF2-40B4-BE49-F238E27FC236}">
                    <a16:creationId xmlns:a16="http://schemas.microsoft.com/office/drawing/2014/main" id="{98D7A7E0-BBC3-FE4D-9C56-0100DF459A9A}"/>
                  </a:ext>
                </a:extLst>
              </p:cNvPr>
              <p:cNvSpPr/>
              <p:nvPr/>
            </p:nvSpPr>
            <p:spPr bwMode="auto">
              <a:xfrm>
                <a:off x="2508068" y="2495279"/>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96" name="Straight Arrow Connector 95">
                <a:extLst>
                  <a:ext uri="{FF2B5EF4-FFF2-40B4-BE49-F238E27FC236}">
                    <a16:creationId xmlns:a16="http://schemas.microsoft.com/office/drawing/2014/main" id="{E9C48708-EBAF-6E41-BB4A-FD8929B57424}"/>
                  </a:ext>
                </a:extLst>
              </p:cNvPr>
              <p:cNvCxnSpPr>
                <a:stCxn id="92" idx="5"/>
                <a:endCxn id="95" idx="1"/>
              </p:cNvCxnSpPr>
              <p:nvPr/>
            </p:nvCxnSpPr>
            <p:spPr>
              <a:xfrm>
                <a:off x="2443026" y="2273209"/>
                <a:ext cx="130084" cy="2871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56A54F91-C969-014B-B04F-2B0928C032CC}"/>
                  </a:ext>
                </a:extLst>
              </p:cNvPr>
              <p:cNvSpPr/>
              <p:nvPr/>
            </p:nvSpPr>
            <p:spPr bwMode="auto">
              <a:xfrm>
                <a:off x="1240699" y="3130842"/>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98" name="Straight Arrow Connector 97">
                <a:extLst>
                  <a:ext uri="{FF2B5EF4-FFF2-40B4-BE49-F238E27FC236}">
                    <a16:creationId xmlns:a16="http://schemas.microsoft.com/office/drawing/2014/main" id="{DF8B6FFB-1D7C-A24E-B337-6421D85B4489}"/>
                  </a:ext>
                </a:extLst>
              </p:cNvPr>
              <p:cNvCxnSpPr>
                <a:stCxn id="97" idx="3"/>
                <a:endCxn id="99" idx="7"/>
              </p:cNvCxnSpPr>
              <p:nvPr/>
            </p:nvCxnSpPr>
            <p:spPr>
              <a:xfrm flipH="1">
                <a:off x="1175657" y="3509937"/>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CA04407B-5C94-CA48-96C6-3797C7CC6940}"/>
                  </a:ext>
                </a:extLst>
              </p:cNvPr>
              <p:cNvSpPr/>
              <p:nvPr/>
            </p:nvSpPr>
            <p:spPr bwMode="auto">
              <a:xfrm>
                <a:off x="796562" y="3732006"/>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0" name="Oval 99">
                <a:extLst>
                  <a:ext uri="{FF2B5EF4-FFF2-40B4-BE49-F238E27FC236}">
                    <a16:creationId xmlns:a16="http://schemas.microsoft.com/office/drawing/2014/main" id="{C79E3844-EA98-904E-B9DF-429855E89E07}"/>
                  </a:ext>
                </a:extLst>
              </p:cNvPr>
              <p:cNvSpPr/>
              <p:nvPr/>
            </p:nvSpPr>
            <p:spPr bwMode="auto">
              <a:xfrm>
                <a:off x="1684836" y="3732007"/>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FFA59FA2-87BA-4A4D-89F2-9B047B135B13}"/>
                  </a:ext>
                </a:extLst>
              </p:cNvPr>
              <p:cNvCxnSpPr>
                <a:stCxn id="97" idx="5"/>
                <a:endCxn id="100" idx="1"/>
              </p:cNvCxnSpPr>
              <p:nvPr/>
            </p:nvCxnSpPr>
            <p:spPr>
              <a:xfrm>
                <a:off x="1619794" y="3509937"/>
                <a:ext cx="130084" cy="2871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7BEB65D-4D71-6041-BE34-8ECC161D0F46}"/>
                  </a:ext>
                </a:extLst>
              </p:cNvPr>
              <p:cNvCxnSpPr/>
              <p:nvPr/>
            </p:nvCxnSpPr>
            <p:spPr>
              <a:xfrm flipH="1">
                <a:off x="1548628" y="2908774"/>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FFF7666-3AB4-8F47-A6F0-3F50A2FD4643}"/>
                </a:ext>
              </a:extLst>
            </p:cNvPr>
            <p:cNvGrpSpPr/>
            <p:nvPr/>
          </p:nvGrpSpPr>
          <p:grpSpPr>
            <a:xfrm>
              <a:off x="3343894" y="1964733"/>
              <a:ext cx="1760698" cy="2247629"/>
              <a:chOff x="3292263" y="1894114"/>
              <a:chExt cx="1760698" cy="2247629"/>
            </a:xfrm>
          </p:grpSpPr>
          <p:sp>
            <p:nvSpPr>
              <p:cNvPr id="81" name="Oval 80">
                <a:extLst>
                  <a:ext uri="{FF2B5EF4-FFF2-40B4-BE49-F238E27FC236}">
                    <a16:creationId xmlns:a16="http://schemas.microsoft.com/office/drawing/2014/main" id="{AC38E488-F7A1-8C4F-BA17-A78024986195}"/>
                  </a:ext>
                </a:extLst>
              </p:cNvPr>
              <p:cNvSpPr/>
              <p:nvPr/>
            </p:nvSpPr>
            <p:spPr bwMode="auto">
              <a:xfrm>
                <a:off x="4164687" y="1894114"/>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8AC39D3A-AEEC-7342-84C6-0E679419BDEE}"/>
                  </a:ext>
                </a:extLst>
              </p:cNvPr>
              <p:cNvCxnSpPr>
                <a:stCxn id="81" idx="3"/>
                <a:endCxn id="83" idx="7"/>
              </p:cNvCxnSpPr>
              <p:nvPr/>
            </p:nvCxnSpPr>
            <p:spPr>
              <a:xfrm flipH="1">
                <a:off x="4099645" y="2273209"/>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84DFD43A-C225-7046-9C70-8E515F96C338}"/>
                  </a:ext>
                </a:extLst>
              </p:cNvPr>
              <p:cNvSpPr/>
              <p:nvPr/>
            </p:nvSpPr>
            <p:spPr bwMode="auto">
              <a:xfrm>
                <a:off x="3720550" y="2495278"/>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4" name="Oval 83">
                <a:extLst>
                  <a:ext uri="{FF2B5EF4-FFF2-40B4-BE49-F238E27FC236}">
                    <a16:creationId xmlns:a16="http://schemas.microsoft.com/office/drawing/2014/main" id="{8A11E9F1-0A3E-CD4E-AB65-FE2B78A67C7A}"/>
                  </a:ext>
                </a:extLst>
              </p:cNvPr>
              <p:cNvSpPr/>
              <p:nvPr/>
            </p:nvSpPr>
            <p:spPr bwMode="auto">
              <a:xfrm>
                <a:off x="4608824" y="2495279"/>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DC8CD9DF-21D4-B04C-AE75-7BC493D8D0E2}"/>
                  </a:ext>
                </a:extLst>
              </p:cNvPr>
              <p:cNvCxnSpPr>
                <a:stCxn id="81" idx="5"/>
                <a:endCxn id="84" idx="1"/>
              </p:cNvCxnSpPr>
              <p:nvPr/>
            </p:nvCxnSpPr>
            <p:spPr>
              <a:xfrm>
                <a:off x="4543782" y="2273209"/>
                <a:ext cx="130084" cy="2871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4117421-7F9C-0F4D-888A-5FA1D88050FC}"/>
                  </a:ext>
                </a:extLst>
              </p:cNvPr>
              <p:cNvSpPr/>
              <p:nvPr/>
            </p:nvSpPr>
            <p:spPr bwMode="auto">
              <a:xfrm>
                <a:off x="4229729" y="3096442"/>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87" name="Straight Arrow Connector 86">
                <a:extLst>
                  <a:ext uri="{FF2B5EF4-FFF2-40B4-BE49-F238E27FC236}">
                    <a16:creationId xmlns:a16="http://schemas.microsoft.com/office/drawing/2014/main" id="{20652C22-A43A-2B4B-ABE5-09FCD8CA86CB}"/>
                  </a:ext>
                </a:extLst>
              </p:cNvPr>
              <p:cNvCxnSpPr>
                <a:stCxn id="86" idx="3"/>
                <a:endCxn id="88" idx="7"/>
              </p:cNvCxnSpPr>
              <p:nvPr/>
            </p:nvCxnSpPr>
            <p:spPr>
              <a:xfrm flipH="1">
                <a:off x="4164687" y="3475537"/>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DBC22AAB-DA1F-7B47-9DAA-833E319C291D}"/>
                  </a:ext>
                </a:extLst>
              </p:cNvPr>
              <p:cNvSpPr/>
              <p:nvPr/>
            </p:nvSpPr>
            <p:spPr bwMode="auto">
              <a:xfrm>
                <a:off x="3785592" y="3697606"/>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9" name="Oval 88">
                <a:extLst>
                  <a:ext uri="{FF2B5EF4-FFF2-40B4-BE49-F238E27FC236}">
                    <a16:creationId xmlns:a16="http://schemas.microsoft.com/office/drawing/2014/main" id="{03EE42B0-D56A-3F45-8B9C-20D6FAE5D8A1}"/>
                  </a:ext>
                </a:extLst>
              </p:cNvPr>
              <p:cNvSpPr/>
              <p:nvPr/>
            </p:nvSpPr>
            <p:spPr bwMode="auto">
              <a:xfrm>
                <a:off x="3292263" y="3234690"/>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90" name="Straight Arrow Connector 89">
                <a:extLst>
                  <a:ext uri="{FF2B5EF4-FFF2-40B4-BE49-F238E27FC236}">
                    <a16:creationId xmlns:a16="http://schemas.microsoft.com/office/drawing/2014/main" id="{BAE46A81-B6CE-DA44-A345-6B482B0B80D0}"/>
                  </a:ext>
                </a:extLst>
              </p:cNvPr>
              <p:cNvCxnSpPr/>
              <p:nvPr/>
            </p:nvCxnSpPr>
            <p:spPr>
              <a:xfrm flipH="1">
                <a:off x="3655508" y="2919820"/>
                <a:ext cx="189002" cy="39068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28B6CC5-6A7F-5042-A277-7DA0649CBAFB}"/>
                  </a:ext>
                </a:extLst>
              </p:cNvPr>
              <p:cNvCxnSpPr/>
              <p:nvPr/>
            </p:nvCxnSpPr>
            <p:spPr>
              <a:xfrm flipH="1">
                <a:off x="4537658" y="2874374"/>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573A0F3-45C0-564C-945D-C3F6E13B6E55}"/>
                </a:ext>
              </a:extLst>
            </p:cNvPr>
            <p:cNvGrpSpPr/>
            <p:nvPr/>
          </p:nvGrpSpPr>
          <p:grpSpPr>
            <a:xfrm>
              <a:off x="5432056" y="1867498"/>
              <a:ext cx="2161140" cy="2274245"/>
              <a:chOff x="5360890" y="1901898"/>
              <a:chExt cx="2161140" cy="2274245"/>
            </a:xfrm>
          </p:grpSpPr>
          <p:sp>
            <p:nvSpPr>
              <p:cNvPr id="68" name="Oval 67">
                <a:extLst>
                  <a:ext uri="{FF2B5EF4-FFF2-40B4-BE49-F238E27FC236}">
                    <a16:creationId xmlns:a16="http://schemas.microsoft.com/office/drawing/2014/main" id="{D79163F8-27D8-A442-AC2C-65EDD9AD7F8E}"/>
                  </a:ext>
                </a:extLst>
              </p:cNvPr>
              <p:cNvSpPr/>
              <p:nvPr/>
            </p:nvSpPr>
            <p:spPr bwMode="auto">
              <a:xfrm>
                <a:off x="6233314" y="1901898"/>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EBD53442-F169-E147-AC5A-E8FCE17AD7AE}"/>
                  </a:ext>
                </a:extLst>
              </p:cNvPr>
              <p:cNvCxnSpPr>
                <a:stCxn id="68" idx="3"/>
                <a:endCxn id="70" idx="7"/>
              </p:cNvCxnSpPr>
              <p:nvPr/>
            </p:nvCxnSpPr>
            <p:spPr>
              <a:xfrm flipH="1">
                <a:off x="6168272" y="2280993"/>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9064413A-66B1-7F48-A70A-C22F82B73D8D}"/>
                  </a:ext>
                </a:extLst>
              </p:cNvPr>
              <p:cNvSpPr/>
              <p:nvPr/>
            </p:nvSpPr>
            <p:spPr bwMode="auto">
              <a:xfrm>
                <a:off x="5789177" y="2503062"/>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1" name="Oval 70">
                <a:extLst>
                  <a:ext uri="{FF2B5EF4-FFF2-40B4-BE49-F238E27FC236}">
                    <a16:creationId xmlns:a16="http://schemas.microsoft.com/office/drawing/2014/main" id="{0F1D48DB-D4DE-2D4D-9A96-5506EBBA564C}"/>
                  </a:ext>
                </a:extLst>
              </p:cNvPr>
              <p:cNvSpPr/>
              <p:nvPr/>
            </p:nvSpPr>
            <p:spPr bwMode="auto">
              <a:xfrm>
                <a:off x="6677451" y="2503063"/>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72" name="Straight Arrow Connector 71">
                <a:extLst>
                  <a:ext uri="{FF2B5EF4-FFF2-40B4-BE49-F238E27FC236}">
                    <a16:creationId xmlns:a16="http://schemas.microsoft.com/office/drawing/2014/main" id="{EAE64A4A-7C3C-AF4C-9AE7-0162802C474A}"/>
                  </a:ext>
                </a:extLst>
              </p:cNvPr>
              <p:cNvCxnSpPr>
                <a:stCxn id="68" idx="5"/>
                <a:endCxn id="71" idx="1"/>
              </p:cNvCxnSpPr>
              <p:nvPr/>
            </p:nvCxnSpPr>
            <p:spPr>
              <a:xfrm>
                <a:off x="6612409" y="2280993"/>
                <a:ext cx="130084" cy="2871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F74956F3-2ED9-9E44-8D57-E73BA1A3A449}"/>
                  </a:ext>
                </a:extLst>
              </p:cNvPr>
              <p:cNvSpPr/>
              <p:nvPr/>
            </p:nvSpPr>
            <p:spPr bwMode="auto">
              <a:xfrm>
                <a:off x="7077893" y="3113317"/>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74" name="Straight Arrow Connector 73">
                <a:extLst>
                  <a:ext uri="{FF2B5EF4-FFF2-40B4-BE49-F238E27FC236}">
                    <a16:creationId xmlns:a16="http://schemas.microsoft.com/office/drawing/2014/main" id="{CE97B2A7-7345-D14B-BCBF-092AA55E8EAC}"/>
                  </a:ext>
                </a:extLst>
              </p:cNvPr>
              <p:cNvCxnSpPr>
                <a:stCxn id="73" idx="3"/>
                <a:endCxn id="75" idx="7"/>
              </p:cNvCxnSpPr>
              <p:nvPr/>
            </p:nvCxnSpPr>
            <p:spPr>
              <a:xfrm flipH="1">
                <a:off x="7013113" y="3492412"/>
                <a:ext cx="129822" cy="30463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F0124173-E02A-F043-A099-EA91956E2B16}"/>
                  </a:ext>
                </a:extLst>
              </p:cNvPr>
              <p:cNvSpPr/>
              <p:nvPr/>
            </p:nvSpPr>
            <p:spPr bwMode="auto">
              <a:xfrm>
                <a:off x="6634018" y="3732006"/>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76" name="Oval 75">
                <a:extLst>
                  <a:ext uri="{FF2B5EF4-FFF2-40B4-BE49-F238E27FC236}">
                    <a16:creationId xmlns:a16="http://schemas.microsoft.com/office/drawing/2014/main" id="{00CAAAE2-9B43-8E4D-9E70-56E1660DDB0F}"/>
                  </a:ext>
                </a:extLst>
              </p:cNvPr>
              <p:cNvSpPr/>
              <p:nvPr/>
            </p:nvSpPr>
            <p:spPr bwMode="auto">
              <a:xfrm>
                <a:off x="5360890" y="3242474"/>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EB9EAF5-46ED-8642-BBF3-60E3615239A8}"/>
                  </a:ext>
                </a:extLst>
              </p:cNvPr>
              <p:cNvCxnSpPr/>
              <p:nvPr/>
            </p:nvCxnSpPr>
            <p:spPr>
              <a:xfrm flipH="1">
                <a:off x="5724135" y="2927604"/>
                <a:ext cx="189002" cy="39068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F84F72-04AE-EB41-AC8F-79E94A5131E9}"/>
                  </a:ext>
                </a:extLst>
              </p:cNvPr>
              <p:cNvCxnSpPr>
                <a:endCxn id="80" idx="0"/>
              </p:cNvCxnSpPr>
              <p:nvPr/>
            </p:nvCxnSpPr>
            <p:spPr>
              <a:xfrm flipH="1">
                <a:off x="6536587" y="2882158"/>
                <a:ext cx="199782" cy="33566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5FBA7B3-9F72-EC41-B915-33DA4F1A96C4}"/>
                  </a:ext>
                </a:extLst>
              </p:cNvPr>
              <p:cNvCxnSpPr>
                <a:stCxn id="71" idx="5"/>
                <a:endCxn id="73" idx="1"/>
              </p:cNvCxnSpPr>
              <p:nvPr/>
            </p:nvCxnSpPr>
            <p:spPr>
              <a:xfrm>
                <a:off x="7056546" y="2882158"/>
                <a:ext cx="86389" cy="29620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A4FEF8AB-2715-794C-B0CB-A635F6134177}"/>
                  </a:ext>
                </a:extLst>
              </p:cNvPr>
              <p:cNvSpPr/>
              <p:nvPr/>
            </p:nvSpPr>
            <p:spPr bwMode="auto">
              <a:xfrm>
                <a:off x="6314518" y="3217820"/>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98652B77-41CD-F84C-867A-BE8F859EBEC8}"/>
                </a:ext>
              </a:extLst>
            </p:cNvPr>
            <p:cNvGrpSpPr/>
            <p:nvPr/>
          </p:nvGrpSpPr>
          <p:grpSpPr>
            <a:xfrm>
              <a:off x="7166517" y="4122964"/>
              <a:ext cx="1760698" cy="2247629"/>
              <a:chOff x="3292263" y="1894114"/>
              <a:chExt cx="1760698" cy="2247629"/>
            </a:xfrm>
          </p:grpSpPr>
          <p:sp>
            <p:nvSpPr>
              <p:cNvPr id="57" name="Oval 56">
                <a:extLst>
                  <a:ext uri="{FF2B5EF4-FFF2-40B4-BE49-F238E27FC236}">
                    <a16:creationId xmlns:a16="http://schemas.microsoft.com/office/drawing/2014/main" id="{E04BC6A6-DEE9-BF43-85B5-B151A7CC53C7}"/>
                  </a:ext>
                </a:extLst>
              </p:cNvPr>
              <p:cNvSpPr/>
              <p:nvPr/>
            </p:nvSpPr>
            <p:spPr bwMode="auto">
              <a:xfrm>
                <a:off x="4164687" y="1894114"/>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58" name="Straight Arrow Connector 57">
                <a:extLst>
                  <a:ext uri="{FF2B5EF4-FFF2-40B4-BE49-F238E27FC236}">
                    <a16:creationId xmlns:a16="http://schemas.microsoft.com/office/drawing/2014/main" id="{32827A5F-DAC2-A444-B399-67D88A2411A1}"/>
                  </a:ext>
                </a:extLst>
              </p:cNvPr>
              <p:cNvCxnSpPr>
                <a:stCxn id="57" idx="3"/>
                <a:endCxn id="59" idx="7"/>
              </p:cNvCxnSpPr>
              <p:nvPr/>
            </p:nvCxnSpPr>
            <p:spPr>
              <a:xfrm flipH="1">
                <a:off x="4099645" y="2273209"/>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D45B2217-2081-8940-B91C-C864B458CF4F}"/>
                  </a:ext>
                </a:extLst>
              </p:cNvPr>
              <p:cNvSpPr/>
              <p:nvPr/>
            </p:nvSpPr>
            <p:spPr bwMode="auto">
              <a:xfrm>
                <a:off x="3720550" y="2495278"/>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0" name="Oval 59">
                <a:extLst>
                  <a:ext uri="{FF2B5EF4-FFF2-40B4-BE49-F238E27FC236}">
                    <a16:creationId xmlns:a16="http://schemas.microsoft.com/office/drawing/2014/main" id="{A835ADE3-44C6-7041-830B-B265E1C9ACA0}"/>
                  </a:ext>
                </a:extLst>
              </p:cNvPr>
              <p:cNvSpPr/>
              <p:nvPr/>
            </p:nvSpPr>
            <p:spPr bwMode="auto">
              <a:xfrm>
                <a:off x="4608824" y="2495279"/>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DF243413-8DA5-254B-86C2-BDE190524F83}"/>
                  </a:ext>
                </a:extLst>
              </p:cNvPr>
              <p:cNvCxnSpPr>
                <a:stCxn id="57" idx="5"/>
                <a:endCxn id="60" idx="1"/>
              </p:cNvCxnSpPr>
              <p:nvPr/>
            </p:nvCxnSpPr>
            <p:spPr>
              <a:xfrm>
                <a:off x="4543782" y="2273209"/>
                <a:ext cx="130084" cy="2871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1EDD4005-1511-DB49-B26C-CD4E7249D23A}"/>
                  </a:ext>
                </a:extLst>
              </p:cNvPr>
              <p:cNvSpPr/>
              <p:nvPr/>
            </p:nvSpPr>
            <p:spPr bwMode="auto">
              <a:xfrm>
                <a:off x="4229729" y="3096442"/>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63" name="Straight Arrow Connector 62">
                <a:extLst>
                  <a:ext uri="{FF2B5EF4-FFF2-40B4-BE49-F238E27FC236}">
                    <a16:creationId xmlns:a16="http://schemas.microsoft.com/office/drawing/2014/main" id="{F29A3B9D-ADD6-0944-B000-C8E4E9790727}"/>
                  </a:ext>
                </a:extLst>
              </p:cNvPr>
              <p:cNvCxnSpPr>
                <a:stCxn id="62" idx="3"/>
                <a:endCxn id="64" idx="7"/>
              </p:cNvCxnSpPr>
              <p:nvPr/>
            </p:nvCxnSpPr>
            <p:spPr>
              <a:xfrm flipH="1">
                <a:off x="4164687" y="3475537"/>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BD4E37A-00DC-0748-840D-E1FFA1E241C0}"/>
                  </a:ext>
                </a:extLst>
              </p:cNvPr>
              <p:cNvSpPr/>
              <p:nvPr/>
            </p:nvSpPr>
            <p:spPr bwMode="auto">
              <a:xfrm>
                <a:off x="3785592" y="3697606"/>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5" name="Oval 64">
                <a:extLst>
                  <a:ext uri="{FF2B5EF4-FFF2-40B4-BE49-F238E27FC236}">
                    <a16:creationId xmlns:a16="http://schemas.microsoft.com/office/drawing/2014/main" id="{3E5B8D01-17CD-C644-8F78-7B72E5F0214B}"/>
                  </a:ext>
                </a:extLst>
              </p:cNvPr>
              <p:cNvSpPr/>
              <p:nvPr/>
            </p:nvSpPr>
            <p:spPr bwMode="auto">
              <a:xfrm>
                <a:off x="3292263" y="3234690"/>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75A600ED-6A83-4945-999B-6EA06EB365EA}"/>
                  </a:ext>
                </a:extLst>
              </p:cNvPr>
              <p:cNvCxnSpPr/>
              <p:nvPr/>
            </p:nvCxnSpPr>
            <p:spPr>
              <a:xfrm flipH="1">
                <a:off x="3655508" y="2919820"/>
                <a:ext cx="189002" cy="39068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ADE4A0-EECE-3A46-9DC5-C83C7D5B0F2E}"/>
                  </a:ext>
                </a:extLst>
              </p:cNvPr>
              <p:cNvCxnSpPr/>
              <p:nvPr/>
            </p:nvCxnSpPr>
            <p:spPr>
              <a:xfrm flipH="1">
                <a:off x="4537658" y="2874374"/>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57610AD-46F2-B345-AEA3-D56D3814B5DA}"/>
                </a:ext>
              </a:extLst>
            </p:cNvPr>
            <p:cNvGrpSpPr/>
            <p:nvPr/>
          </p:nvGrpSpPr>
          <p:grpSpPr>
            <a:xfrm>
              <a:off x="1870881" y="3900896"/>
              <a:ext cx="2161140" cy="2274245"/>
              <a:chOff x="5360890" y="1901898"/>
              <a:chExt cx="2161140" cy="2274245"/>
            </a:xfrm>
          </p:grpSpPr>
          <p:sp>
            <p:nvSpPr>
              <p:cNvPr id="44" name="Oval 43">
                <a:extLst>
                  <a:ext uri="{FF2B5EF4-FFF2-40B4-BE49-F238E27FC236}">
                    <a16:creationId xmlns:a16="http://schemas.microsoft.com/office/drawing/2014/main" id="{FAFDF857-6424-6048-883B-3B62148A05CE}"/>
                  </a:ext>
                </a:extLst>
              </p:cNvPr>
              <p:cNvSpPr/>
              <p:nvPr/>
            </p:nvSpPr>
            <p:spPr bwMode="auto">
              <a:xfrm>
                <a:off x="6233314" y="1901898"/>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093749A2-3EAB-E148-A77E-C7D8A5DB2A97}"/>
                  </a:ext>
                </a:extLst>
              </p:cNvPr>
              <p:cNvCxnSpPr>
                <a:stCxn id="44" idx="3"/>
                <a:endCxn id="46" idx="7"/>
              </p:cNvCxnSpPr>
              <p:nvPr/>
            </p:nvCxnSpPr>
            <p:spPr>
              <a:xfrm flipH="1">
                <a:off x="6168272" y="2280993"/>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3B9E359-92F1-5942-BB6F-F5F366DBCBB8}"/>
                  </a:ext>
                </a:extLst>
              </p:cNvPr>
              <p:cNvSpPr/>
              <p:nvPr/>
            </p:nvSpPr>
            <p:spPr bwMode="auto">
              <a:xfrm>
                <a:off x="5789177" y="2503062"/>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7" name="Oval 46">
                <a:extLst>
                  <a:ext uri="{FF2B5EF4-FFF2-40B4-BE49-F238E27FC236}">
                    <a16:creationId xmlns:a16="http://schemas.microsoft.com/office/drawing/2014/main" id="{64BC8F67-7428-404C-8421-F5A32581B2C2}"/>
                  </a:ext>
                </a:extLst>
              </p:cNvPr>
              <p:cNvSpPr/>
              <p:nvPr/>
            </p:nvSpPr>
            <p:spPr bwMode="auto">
              <a:xfrm>
                <a:off x="6677451" y="2503063"/>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EAC8F3EB-4651-C147-92B0-15334B1E8327}"/>
                  </a:ext>
                </a:extLst>
              </p:cNvPr>
              <p:cNvCxnSpPr>
                <a:stCxn id="44" idx="5"/>
                <a:endCxn id="47" idx="1"/>
              </p:cNvCxnSpPr>
              <p:nvPr/>
            </p:nvCxnSpPr>
            <p:spPr>
              <a:xfrm>
                <a:off x="6612409" y="2280993"/>
                <a:ext cx="130084" cy="2871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78439BF-786F-E843-8505-F3FCFEFA7D8F}"/>
                  </a:ext>
                </a:extLst>
              </p:cNvPr>
              <p:cNvSpPr/>
              <p:nvPr/>
            </p:nvSpPr>
            <p:spPr bwMode="auto">
              <a:xfrm>
                <a:off x="7077893" y="3113317"/>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F7DFA494-CA20-A843-AAEB-6B261B0C0DD4}"/>
                  </a:ext>
                </a:extLst>
              </p:cNvPr>
              <p:cNvCxnSpPr>
                <a:stCxn id="49" idx="3"/>
                <a:endCxn id="51" idx="7"/>
              </p:cNvCxnSpPr>
              <p:nvPr/>
            </p:nvCxnSpPr>
            <p:spPr>
              <a:xfrm flipH="1">
                <a:off x="7013113" y="3492412"/>
                <a:ext cx="129822" cy="30463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6CDDA00-F5F7-9341-B615-D4689D65984B}"/>
                  </a:ext>
                </a:extLst>
              </p:cNvPr>
              <p:cNvSpPr/>
              <p:nvPr/>
            </p:nvSpPr>
            <p:spPr bwMode="auto">
              <a:xfrm>
                <a:off x="6634018" y="3732006"/>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2" name="Oval 51">
                <a:extLst>
                  <a:ext uri="{FF2B5EF4-FFF2-40B4-BE49-F238E27FC236}">
                    <a16:creationId xmlns:a16="http://schemas.microsoft.com/office/drawing/2014/main" id="{533802B0-D7EC-AA43-AFD3-1CF2B2759D44}"/>
                  </a:ext>
                </a:extLst>
              </p:cNvPr>
              <p:cNvSpPr/>
              <p:nvPr/>
            </p:nvSpPr>
            <p:spPr bwMode="auto">
              <a:xfrm>
                <a:off x="5360890" y="3242474"/>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06E0410C-79D0-2F44-B1D7-18C76880B3B5}"/>
                  </a:ext>
                </a:extLst>
              </p:cNvPr>
              <p:cNvCxnSpPr/>
              <p:nvPr/>
            </p:nvCxnSpPr>
            <p:spPr>
              <a:xfrm flipH="1">
                <a:off x="5724135" y="2927604"/>
                <a:ext cx="189002" cy="39068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3A3476F-CA83-7C40-8F75-014107E03A0A}"/>
                  </a:ext>
                </a:extLst>
              </p:cNvPr>
              <p:cNvCxnSpPr>
                <a:endCxn id="56" idx="0"/>
              </p:cNvCxnSpPr>
              <p:nvPr/>
            </p:nvCxnSpPr>
            <p:spPr>
              <a:xfrm flipH="1">
                <a:off x="6536587" y="2882158"/>
                <a:ext cx="199782" cy="33566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E1619B1-A4A9-934C-B3C3-FFCCA435FAB3}"/>
                  </a:ext>
                </a:extLst>
              </p:cNvPr>
              <p:cNvCxnSpPr>
                <a:stCxn id="47" idx="5"/>
                <a:endCxn id="49" idx="1"/>
              </p:cNvCxnSpPr>
              <p:nvPr/>
            </p:nvCxnSpPr>
            <p:spPr>
              <a:xfrm>
                <a:off x="7056546" y="2882158"/>
                <a:ext cx="86389" cy="29620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4BD4271-BA27-F947-A49E-F6943726FA2D}"/>
                  </a:ext>
                </a:extLst>
              </p:cNvPr>
              <p:cNvSpPr/>
              <p:nvPr/>
            </p:nvSpPr>
            <p:spPr bwMode="auto">
              <a:xfrm>
                <a:off x="6314518" y="3217820"/>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DE705AD1-4080-F34B-A927-FC86627CA8E3}"/>
                </a:ext>
              </a:extLst>
            </p:cNvPr>
            <p:cNvGrpSpPr/>
            <p:nvPr/>
          </p:nvGrpSpPr>
          <p:grpSpPr>
            <a:xfrm>
              <a:off x="4517020" y="3902261"/>
              <a:ext cx="2155643" cy="2282030"/>
              <a:chOff x="796562" y="1894114"/>
              <a:chExt cx="2155643" cy="2282030"/>
            </a:xfrm>
          </p:grpSpPr>
          <p:sp>
            <p:nvSpPr>
              <p:cNvPr id="33" name="Oval 32">
                <a:extLst>
                  <a:ext uri="{FF2B5EF4-FFF2-40B4-BE49-F238E27FC236}">
                    <a16:creationId xmlns:a16="http://schemas.microsoft.com/office/drawing/2014/main" id="{9588F094-1AF7-9F43-937B-B1B4E1FCE1B3}"/>
                  </a:ext>
                </a:extLst>
              </p:cNvPr>
              <p:cNvSpPr/>
              <p:nvPr/>
            </p:nvSpPr>
            <p:spPr bwMode="auto">
              <a:xfrm>
                <a:off x="2063931" y="1894114"/>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53390390-51C9-6E41-B694-78B260C3B601}"/>
                  </a:ext>
                </a:extLst>
              </p:cNvPr>
              <p:cNvCxnSpPr>
                <a:stCxn id="33" idx="3"/>
                <a:endCxn id="35" idx="7"/>
              </p:cNvCxnSpPr>
              <p:nvPr/>
            </p:nvCxnSpPr>
            <p:spPr>
              <a:xfrm flipH="1">
                <a:off x="1998889" y="2273209"/>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7DF23F3-21CE-0146-9C29-A30BA2859834}"/>
                  </a:ext>
                </a:extLst>
              </p:cNvPr>
              <p:cNvSpPr/>
              <p:nvPr/>
            </p:nvSpPr>
            <p:spPr bwMode="auto">
              <a:xfrm>
                <a:off x="1619794" y="2495278"/>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E67B75F6-AE80-3349-9D93-C5039429494F}"/>
                  </a:ext>
                </a:extLst>
              </p:cNvPr>
              <p:cNvSpPr/>
              <p:nvPr/>
            </p:nvSpPr>
            <p:spPr bwMode="auto">
              <a:xfrm>
                <a:off x="2508068" y="2495279"/>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4F259159-66C9-FC43-9E6E-2A9321467A28}"/>
                  </a:ext>
                </a:extLst>
              </p:cNvPr>
              <p:cNvCxnSpPr>
                <a:stCxn id="33" idx="5"/>
                <a:endCxn id="36" idx="1"/>
              </p:cNvCxnSpPr>
              <p:nvPr/>
            </p:nvCxnSpPr>
            <p:spPr>
              <a:xfrm>
                <a:off x="2443026" y="2273209"/>
                <a:ext cx="130084" cy="2871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EDA4A782-9DE0-C846-B1D7-A8D831ECDEC8}"/>
                  </a:ext>
                </a:extLst>
              </p:cNvPr>
              <p:cNvSpPr/>
              <p:nvPr/>
            </p:nvSpPr>
            <p:spPr bwMode="auto">
              <a:xfrm>
                <a:off x="1240699" y="3130842"/>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C639C747-B7D9-0742-BCD1-097781DD3766}"/>
                  </a:ext>
                </a:extLst>
              </p:cNvPr>
              <p:cNvCxnSpPr>
                <a:stCxn id="38" idx="3"/>
                <a:endCxn id="40" idx="7"/>
              </p:cNvCxnSpPr>
              <p:nvPr/>
            </p:nvCxnSpPr>
            <p:spPr>
              <a:xfrm flipH="1">
                <a:off x="1175657" y="3509937"/>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CF3F2DF1-FD9E-AD43-9AD2-E4D132A98012}"/>
                  </a:ext>
                </a:extLst>
              </p:cNvPr>
              <p:cNvSpPr/>
              <p:nvPr/>
            </p:nvSpPr>
            <p:spPr bwMode="auto">
              <a:xfrm>
                <a:off x="796562" y="3732006"/>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Oval 40">
                <a:extLst>
                  <a:ext uri="{FF2B5EF4-FFF2-40B4-BE49-F238E27FC236}">
                    <a16:creationId xmlns:a16="http://schemas.microsoft.com/office/drawing/2014/main" id="{BDE5DE7A-7A6D-C140-923E-DF1A75FE5BCF}"/>
                  </a:ext>
                </a:extLst>
              </p:cNvPr>
              <p:cNvSpPr/>
              <p:nvPr/>
            </p:nvSpPr>
            <p:spPr bwMode="auto">
              <a:xfrm>
                <a:off x="1684836" y="3732007"/>
                <a:ext cx="444137" cy="444137"/>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36FF3F9F-68A2-5842-BB64-5A3C502B3D92}"/>
                  </a:ext>
                </a:extLst>
              </p:cNvPr>
              <p:cNvCxnSpPr>
                <a:stCxn id="38" idx="5"/>
                <a:endCxn id="41" idx="1"/>
              </p:cNvCxnSpPr>
              <p:nvPr/>
            </p:nvCxnSpPr>
            <p:spPr>
              <a:xfrm>
                <a:off x="1619794" y="3509937"/>
                <a:ext cx="130084" cy="2871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D2B99DE-5DE0-A640-9D07-82DB8C3C469A}"/>
                  </a:ext>
                </a:extLst>
              </p:cNvPr>
              <p:cNvCxnSpPr/>
              <p:nvPr/>
            </p:nvCxnSpPr>
            <p:spPr>
              <a:xfrm flipH="1">
                <a:off x="1548628" y="2908774"/>
                <a:ext cx="130084" cy="287111"/>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9485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4.81481E-6 L 0.60886 -0.00347 " pathEditMode="relative" rAng="0" ptsTypes="AA">
                                      <p:cBhvr>
                                        <p:cTn id="6" dur="750" fill="hold"/>
                                        <p:tgtEl>
                                          <p:spTgt spid="1026"/>
                                        </p:tgtEl>
                                        <p:attrNameLst>
                                          <p:attrName>ppt_x</p:attrName>
                                          <p:attrName>ppt_y</p:attrName>
                                        </p:attrNameLst>
                                      </p:cBhvr>
                                      <p:rCtr x="30443" y="-185"/>
                                    </p:animMotion>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Vision: Explainable Machine Learning Systems</a:t>
            </a:r>
            <a:br>
              <a:rPr lang="en-US" dirty="0"/>
            </a:br>
            <a:endParaRPr lang="en-US" sz="2800" dirty="0"/>
          </a:p>
        </p:txBody>
      </p:sp>
      <p:sp>
        <p:nvSpPr>
          <p:cNvPr id="6" name="Content Placeholder 5">
            <a:extLst>
              <a:ext uri="{FF2B5EF4-FFF2-40B4-BE49-F238E27FC236}">
                <a16:creationId xmlns:a16="http://schemas.microsoft.com/office/drawing/2014/main" id="{AD0D08CB-DDBF-2E4D-9328-6B8F269B5D47}"/>
              </a:ext>
            </a:extLst>
          </p:cNvPr>
          <p:cNvSpPr>
            <a:spLocks noGrp="1"/>
          </p:cNvSpPr>
          <p:nvPr>
            <p:ph idx="1"/>
          </p:nvPr>
        </p:nvSpPr>
        <p:spPr>
          <a:xfrm>
            <a:off x="945077" y="3692667"/>
            <a:ext cx="10571419" cy="2386857"/>
          </a:xfrm>
        </p:spPr>
        <p:txBody>
          <a:bodyPr>
            <a:normAutofit/>
          </a:bodyPr>
          <a:lstStyle/>
          <a:p>
            <a:r>
              <a:rPr lang="en-US" dirty="0"/>
              <a:t>Enable humans + machines to make better decisions together</a:t>
            </a:r>
          </a:p>
          <a:p>
            <a:r>
              <a:rPr lang="en-US" dirty="0"/>
              <a:t>Build trust in and debug models</a:t>
            </a:r>
          </a:p>
          <a:p>
            <a:r>
              <a:rPr lang="en-US" dirty="0"/>
              <a:t>Guard against societal harms, e.g. unfairness</a:t>
            </a:r>
          </a:p>
          <a:p>
            <a:r>
              <a:rPr lang="en-US" dirty="0"/>
              <a:t>Comply with regulations, e.g. EU GDPR, US ECOA</a:t>
            </a:r>
          </a:p>
          <a:p>
            <a:r>
              <a:rPr lang="en-US" dirty="0"/>
              <a:t>Applications: Finance, healthcare</a:t>
            </a:r>
          </a:p>
          <a:p>
            <a:pPr marL="0" indent="0">
              <a:buNone/>
            </a:pPr>
            <a:endParaRPr lang="en-US" dirty="0"/>
          </a:p>
        </p:txBody>
      </p:sp>
      <p:sp>
        <p:nvSpPr>
          <p:cNvPr id="24" name="Rectangle 23">
            <a:extLst>
              <a:ext uri="{FF2B5EF4-FFF2-40B4-BE49-F238E27FC236}">
                <a16:creationId xmlns:a16="http://schemas.microsoft.com/office/drawing/2014/main" id="{8122624D-F65C-7E48-B37D-13A53A8A1E68}"/>
              </a:ext>
            </a:extLst>
          </p:cNvPr>
          <p:cNvSpPr/>
          <p:nvPr/>
        </p:nvSpPr>
        <p:spPr>
          <a:xfrm>
            <a:off x="1770745" y="1644316"/>
            <a:ext cx="8626760" cy="91682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Reveal “meaningful information about the logic” of the  machine learnt prediction/decision model  </a:t>
            </a:r>
          </a:p>
        </p:txBody>
      </p:sp>
    </p:spTree>
    <p:extLst>
      <p:ext uri="{BB962C8B-B14F-4D97-AF65-F5344CB8AC3E}">
        <p14:creationId xmlns:p14="http://schemas.microsoft.com/office/powerpoint/2010/main" val="419917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Influence-directed explanations</a:t>
            </a:r>
          </a:p>
        </p:txBody>
      </p:sp>
      <p:sp>
        <p:nvSpPr>
          <p:cNvPr id="3" name="Content Placeholder 2"/>
          <p:cNvSpPr>
            <a:spLocks noGrp="1"/>
          </p:cNvSpPr>
          <p:nvPr>
            <p:ph idx="1"/>
          </p:nvPr>
        </p:nvSpPr>
        <p:spPr/>
        <p:txBody>
          <a:bodyPr>
            <a:normAutofit lnSpcReduction="10000"/>
          </a:bodyPr>
          <a:lstStyle/>
          <a:p>
            <a:pPr marL="0" indent="0" algn="ctr">
              <a:buNone/>
            </a:pPr>
            <a:endParaRPr lang="en-US" sz="3200" dirty="0"/>
          </a:p>
          <a:p>
            <a:pPr marL="0" indent="0" algn="ctr">
              <a:buNone/>
            </a:pPr>
            <a:r>
              <a:rPr lang="en-US" sz="3200" dirty="0"/>
              <a:t>Explaining property of a ML system = </a:t>
            </a:r>
          </a:p>
          <a:p>
            <a:pPr marL="0" indent="0" algn="ctr">
              <a:buNone/>
            </a:pPr>
            <a:r>
              <a:rPr lang="en-US" sz="3200" dirty="0"/>
              <a:t> </a:t>
            </a:r>
            <a:r>
              <a:rPr lang="en-US" sz="3200" b="1" dirty="0"/>
              <a:t>identify influential factors + </a:t>
            </a:r>
          </a:p>
          <a:p>
            <a:pPr marL="0" indent="0" algn="ctr">
              <a:buNone/>
            </a:pPr>
            <a:r>
              <a:rPr lang="en-US" sz="3200" b="1" dirty="0"/>
              <a:t>make them human interpretable</a:t>
            </a:r>
          </a:p>
          <a:p>
            <a:pPr marL="0" indent="0">
              <a:buNone/>
            </a:pPr>
            <a:endParaRPr lang="en-US" sz="2800" dirty="0"/>
          </a:p>
          <a:p>
            <a:endParaRPr lang="en-US" sz="2800" dirty="0"/>
          </a:p>
          <a:p>
            <a:endParaRPr lang="en-US" sz="2800" dirty="0"/>
          </a:p>
          <a:p>
            <a:r>
              <a:rPr lang="en-US" sz="2800" dirty="0"/>
              <a:t>Influence: What are important factors causing this model property?</a:t>
            </a:r>
          </a:p>
          <a:p>
            <a:r>
              <a:rPr lang="en-US" sz="2800" dirty="0"/>
              <a:t>Interpretation: What do these factors mean?</a:t>
            </a:r>
          </a:p>
        </p:txBody>
      </p:sp>
      <p:sp>
        <p:nvSpPr>
          <p:cNvPr id="4" name="Slide Number Placeholder 3"/>
          <p:cNvSpPr>
            <a:spLocks noGrp="1"/>
          </p:cNvSpPr>
          <p:nvPr>
            <p:ph type="sldNum" sz="quarter" idx="12"/>
          </p:nvPr>
        </p:nvSpPr>
        <p:spPr/>
        <p:txBody>
          <a:bodyPr/>
          <a:lstStyle/>
          <a:p>
            <a:fld id="{14C87362-133A-4923-9483-C19EA92A4A8F}" type="slidenum">
              <a:rPr lang="en-US" smtClean="0"/>
              <a:t>6</a:t>
            </a:fld>
            <a:endParaRPr lang="en-US"/>
          </a:p>
        </p:txBody>
      </p:sp>
    </p:spTree>
    <p:extLst>
      <p:ext uri="{BB962C8B-B14F-4D97-AF65-F5344CB8AC3E}">
        <p14:creationId xmlns:p14="http://schemas.microsoft.com/office/powerpoint/2010/main" val="304433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Explaining deep networks </a:t>
            </a:r>
            <a:r>
              <a:rPr lang="en-US" sz="2200" dirty="0"/>
              <a:t>[</a:t>
            </a:r>
            <a:r>
              <a:rPr lang="en-US" sz="2200" dirty="0" err="1"/>
              <a:t>Leino</a:t>
            </a:r>
            <a:r>
              <a:rPr lang="en-US" sz="2200" dirty="0"/>
              <a:t>, Sen, Li, Datta, </a:t>
            </a:r>
            <a:r>
              <a:rPr lang="en-US" sz="2200" dirty="0" err="1"/>
              <a:t>Fredrikson</a:t>
            </a:r>
            <a:r>
              <a:rPr lang="en-US" sz="2200" dirty="0"/>
              <a:t> 2018] </a:t>
            </a:r>
            <a:br>
              <a:rPr lang="en-US" sz="2200" dirty="0"/>
            </a:br>
            <a:r>
              <a:rPr lang="en-US" dirty="0"/>
              <a:t> </a:t>
            </a:r>
          </a:p>
        </p:txBody>
      </p:sp>
      <p:sp>
        <p:nvSpPr>
          <p:cNvPr id="4" name="Slide Number Placeholder 3"/>
          <p:cNvSpPr>
            <a:spLocks noGrp="1"/>
          </p:cNvSpPr>
          <p:nvPr>
            <p:ph type="sldNum" sz="quarter" idx="12"/>
          </p:nvPr>
        </p:nvSpPr>
        <p:spPr/>
        <p:txBody>
          <a:bodyPr/>
          <a:lstStyle/>
          <a:p>
            <a:fld id="{14C87362-133A-4923-9483-C19EA92A4A8F}" type="slidenum">
              <a:rPr lang="en-US" smtClean="0"/>
              <a:t>7</a:t>
            </a:fld>
            <a:endParaRPr lang="en-US"/>
          </a:p>
        </p:txBody>
      </p:sp>
      <p:sp>
        <p:nvSpPr>
          <p:cNvPr id="7" name="TextBox 6"/>
          <p:cNvSpPr txBox="1"/>
          <p:nvPr/>
        </p:nvSpPr>
        <p:spPr>
          <a:xfrm>
            <a:off x="1104405" y="1646237"/>
            <a:ext cx="8504572" cy="954107"/>
          </a:xfrm>
          <a:prstGeom prst="rect">
            <a:avLst/>
          </a:prstGeom>
          <a:noFill/>
        </p:spPr>
        <p:txBody>
          <a:bodyPr wrap="none" rtlCol="0">
            <a:spAutoFit/>
          </a:bodyPr>
          <a:lstStyle/>
          <a:p>
            <a:pPr marL="285750" indent="-285750">
              <a:buFont typeface="Arial" charset="0"/>
              <a:buChar char="•"/>
            </a:pPr>
            <a:r>
              <a:rPr lang="en-US" sz="2800" dirty="0"/>
              <a:t>Identify causally influential neurons in internal layers</a:t>
            </a:r>
          </a:p>
          <a:p>
            <a:pPr marL="285750" indent="-285750">
              <a:buFont typeface="Arial" charset="0"/>
              <a:buChar char="•"/>
            </a:pPr>
            <a:r>
              <a:rPr lang="en-US" sz="2800" dirty="0"/>
              <a:t>Give them interpretation using visualization techniques</a:t>
            </a:r>
          </a:p>
        </p:txBody>
      </p:sp>
    </p:spTree>
    <p:extLst>
      <p:ext uri="{BB962C8B-B14F-4D97-AF65-F5344CB8AC3E}">
        <p14:creationId xmlns:p14="http://schemas.microsoft.com/office/powerpoint/2010/main" val="15213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F403-9326-684C-B08A-D6436E5F34DD}"/>
              </a:ext>
            </a:extLst>
          </p:cNvPr>
          <p:cNvSpPr>
            <a:spLocks noGrp="1"/>
          </p:cNvSpPr>
          <p:nvPr>
            <p:ph type="title"/>
          </p:nvPr>
        </p:nvSpPr>
        <p:spPr/>
        <p:txBody>
          <a:bodyPr/>
          <a:lstStyle/>
          <a:p>
            <a:r>
              <a:rPr lang="en-US" dirty="0"/>
              <a:t>Why classified as sports car instead of convertible?</a:t>
            </a:r>
          </a:p>
        </p:txBody>
      </p:sp>
      <p:pic>
        <p:nvPicPr>
          <p:cNvPr id="4" name="Picture 3">
            <a:extLst>
              <a:ext uri="{FF2B5EF4-FFF2-40B4-BE49-F238E27FC236}">
                <a16:creationId xmlns:a16="http://schemas.microsoft.com/office/drawing/2014/main" id="{BC497324-8FB8-0C4C-86E0-A422643891B1}"/>
              </a:ext>
            </a:extLst>
          </p:cNvPr>
          <p:cNvPicPr>
            <a:picLocks noChangeAspect="1"/>
          </p:cNvPicPr>
          <p:nvPr/>
        </p:nvPicPr>
        <p:blipFill rotWithShape="1">
          <a:blip r:embed="rId3"/>
          <a:srcRect r="2965" b="47124"/>
          <a:stretch/>
        </p:blipFill>
        <p:spPr>
          <a:xfrm>
            <a:off x="2298358" y="1415313"/>
            <a:ext cx="6919784" cy="3198138"/>
          </a:xfrm>
          <a:prstGeom prst="rect">
            <a:avLst/>
          </a:prstGeom>
        </p:spPr>
      </p:pic>
      <p:sp>
        <p:nvSpPr>
          <p:cNvPr id="5" name="TextBox 4">
            <a:extLst>
              <a:ext uri="{FF2B5EF4-FFF2-40B4-BE49-F238E27FC236}">
                <a16:creationId xmlns:a16="http://schemas.microsoft.com/office/drawing/2014/main" id="{CC417243-2D89-CB45-8DB8-614869A1940C}"/>
              </a:ext>
            </a:extLst>
          </p:cNvPr>
          <p:cNvSpPr txBox="1"/>
          <p:nvPr/>
        </p:nvSpPr>
        <p:spPr>
          <a:xfrm>
            <a:off x="2985943" y="4948765"/>
            <a:ext cx="1631016" cy="369332"/>
          </a:xfrm>
          <a:prstGeom prst="rect">
            <a:avLst/>
          </a:prstGeom>
          <a:noFill/>
        </p:spPr>
        <p:txBody>
          <a:bodyPr wrap="square" rtlCol="0">
            <a:spAutoFit/>
          </a:bodyPr>
          <a:lstStyle/>
          <a:p>
            <a:r>
              <a:rPr lang="en-US" dirty="0"/>
              <a:t>Input image</a:t>
            </a:r>
          </a:p>
        </p:txBody>
      </p:sp>
      <p:sp>
        <p:nvSpPr>
          <p:cNvPr id="6" name="TextBox 5">
            <a:extLst>
              <a:ext uri="{FF2B5EF4-FFF2-40B4-BE49-F238E27FC236}">
                <a16:creationId xmlns:a16="http://schemas.microsoft.com/office/drawing/2014/main" id="{9BF4F18C-ED20-0542-B77E-DEA3C3A17E28}"/>
              </a:ext>
            </a:extLst>
          </p:cNvPr>
          <p:cNvSpPr txBox="1"/>
          <p:nvPr/>
        </p:nvSpPr>
        <p:spPr>
          <a:xfrm>
            <a:off x="6016134" y="4948765"/>
            <a:ext cx="3202008" cy="369332"/>
          </a:xfrm>
          <a:prstGeom prst="rect">
            <a:avLst/>
          </a:prstGeom>
          <a:noFill/>
        </p:spPr>
        <p:txBody>
          <a:bodyPr wrap="square" rtlCol="0">
            <a:spAutoFit/>
          </a:bodyPr>
          <a:lstStyle/>
          <a:p>
            <a:r>
              <a:rPr lang="en-US" dirty="0"/>
              <a:t>Influence-directed Explanation</a:t>
            </a:r>
          </a:p>
        </p:txBody>
      </p:sp>
      <p:sp>
        <p:nvSpPr>
          <p:cNvPr id="7" name="Rectangle 6">
            <a:extLst>
              <a:ext uri="{FF2B5EF4-FFF2-40B4-BE49-F238E27FC236}">
                <a16:creationId xmlns:a16="http://schemas.microsoft.com/office/drawing/2014/main" id="{92343AED-BDB3-214F-BF2E-0D30BD59A61E}"/>
              </a:ext>
            </a:extLst>
          </p:cNvPr>
          <p:cNvSpPr/>
          <p:nvPr/>
        </p:nvSpPr>
        <p:spPr>
          <a:xfrm>
            <a:off x="2187146" y="5653411"/>
            <a:ext cx="7797113" cy="7643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Uncovers high-level concepts that generalize across input instances</a:t>
            </a:r>
          </a:p>
        </p:txBody>
      </p:sp>
      <p:sp>
        <p:nvSpPr>
          <p:cNvPr id="3" name="Rectangle 2">
            <a:extLst>
              <a:ext uri="{FF2B5EF4-FFF2-40B4-BE49-F238E27FC236}">
                <a16:creationId xmlns:a16="http://schemas.microsoft.com/office/drawing/2014/main" id="{51415701-9FC3-1947-A812-7A8A77A45B35}"/>
              </a:ext>
            </a:extLst>
          </p:cNvPr>
          <p:cNvSpPr/>
          <p:nvPr/>
        </p:nvSpPr>
        <p:spPr>
          <a:xfrm>
            <a:off x="671445" y="1213638"/>
            <a:ext cx="2656703" cy="369332"/>
          </a:xfrm>
          <a:prstGeom prst="rect">
            <a:avLst/>
          </a:prstGeom>
        </p:spPr>
        <p:txBody>
          <a:bodyPr wrap="square">
            <a:spAutoFit/>
          </a:bodyPr>
          <a:lstStyle/>
          <a:p>
            <a:r>
              <a:rPr lang="en-US" dirty="0"/>
              <a:t>VGG16 ImageNet model </a:t>
            </a:r>
          </a:p>
        </p:txBody>
      </p:sp>
    </p:spTree>
    <p:extLst>
      <p:ext uri="{BB962C8B-B14F-4D97-AF65-F5344CB8AC3E}">
        <p14:creationId xmlns:p14="http://schemas.microsoft.com/office/powerpoint/2010/main" val="306621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96C2-2903-414C-B1FA-0E96A434C786}"/>
              </a:ext>
            </a:extLst>
          </p:cNvPr>
          <p:cNvSpPr>
            <a:spLocks noGrp="1"/>
          </p:cNvSpPr>
          <p:nvPr>
            <p:ph type="title"/>
          </p:nvPr>
        </p:nvSpPr>
        <p:spPr/>
        <p:txBody>
          <a:bodyPr/>
          <a:lstStyle/>
          <a:p>
            <a:r>
              <a:rPr lang="en-US" dirty="0"/>
              <a:t>Diabetic retinopathy</a:t>
            </a:r>
          </a:p>
        </p:txBody>
      </p:sp>
      <p:sp>
        <p:nvSpPr>
          <p:cNvPr id="4" name="Slide Number Placeholder 3">
            <a:extLst>
              <a:ext uri="{FF2B5EF4-FFF2-40B4-BE49-F238E27FC236}">
                <a16:creationId xmlns:a16="http://schemas.microsoft.com/office/drawing/2014/main" id="{365F01D4-5A92-7543-9262-248FCEA535C9}"/>
              </a:ext>
            </a:extLst>
          </p:cNvPr>
          <p:cNvSpPr>
            <a:spLocks noGrp="1"/>
          </p:cNvSpPr>
          <p:nvPr>
            <p:ph type="sldNum" sz="quarter" idx="12"/>
          </p:nvPr>
        </p:nvSpPr>
        <p:spPr/>
        <p:txBody>
          <a:bodyPr/>
          <a:lstStyle/>
          <a:p>
            <a:fld id="{14C87362-133A-4923-9483-C19EA92A4A8F}" type="slidenum">
              <a:rPr lang="en-US" smtClean="0"/>
              <a:t>9</a:t>
            </a:fld>
            <a:endParaRPr lang="en-US"/>
          </a:p>
        </p:txBody>
      </p:sp>
      <p:pic>
        <p:nvPicPr>
          <p:cNvPr id="5" name="Picture 4">
            <a:extLst>
              <a:ext uri="{FF2B5EF4-FFF2-40B4-BE49-F238E27FC236}">
                <a16:creationId xmlns:a16="http://schemas.microsoft.com/office/drawing/2014/main" id="{E0D4F9F2-CF13-744C-BC21-F164AD065EBF}"/>
              </a:ext>
            </a:extLst>
          </p:cNvPr>
          <p:cNvPicPr>
            <a:picLocks noChangeAspect="1"/>
          </p:cNvPicPr>
          <p:nvPr/>
        </p:nvPicPr>
        <p:blipFill>
          <a:blip r:embed="rId3"/>
          <a:stretch>
            <a:fillRect/>
          </a:stretch>
        </p:blipFill>
        <p:spPr>
          <a:xfrm>
            <a:off x="2324100" y="2277291"/>
            <a:ext cx="3050178" cy="2033452"/>
          </a:xfrm>
          <a:prstGeom prst="rect">
            <a:avLst/>
          </a:prstGeom>
        </p:spPr>
      </p:pic>
      <p:pic>
        <p:nvPicPr>
          <p:cNvPr id="6" name="Picture 5">
            <a:extLst>
              <a:ext uri="{FF2B5EF4-FFF2-40B4-BE49-F238E27FC236}">
                <a16:creationId xmlns:a16="http://schemas.microsoft.com/office/drawing/2014/main" id="{1D0E8D60-082A-BC42-BAB0-FA90EE18E072}"/>
              </a:ext>
            </a:extLst>
          </p:cNvPr>
          <p:cNvPicPr>
            <a:picLocks noChangeAspect="1"/>
          </p:cNvPicPr>
          <p:nvPr/>
        </p:nvPicPr>
        <p:blipFill>
          <a:blip r:embed="rId4"/>
          <a:stretch>
            <a:fillRect/>
          </a:stretch>
        </p:blipFill>
        <p:spPr>
          <a:xfrm>
            <a:off x="7584076" y="2277291"/>
            <a:ext cx="3050178" cy="2033452"/>
          </a:xfrm>
          <a:prstGeom prst="rect">
            <a:avLst/>
          </a:prstGeom>
        </p:spPr>
      </p:pic>
      <p:sp>
        <p:nvSpPr>
          <p:cNvPr id="7" name="TextBox 6">
            <a:extLst>
              <a:ext uri="{FF2B5EF4-FFF2-40B4-BE49-F238E27FC236}">
                <a16:creationId xmlns:a16="http://schemas.microsoft.com/office/drawing/2014/main" id="{53B38041-404A-834C-8399-915612BC1977}"/>
              </a:ext>
            </a:extLst>
          </p:cNvPr>
          <p:cNvSpPr txBox="1"/>
          <p:nvPr/>
        </p:nvSpPr>
        <p:spPr>
          <a:xfrm>
            <a:off x="6625046" y="5760720"/>
            <a:ext cx="4728754" cy="369332"/>
          </a:xfrm>
          <a:prstGeom prst="rect">
            <a:avLst/>
          </a:prstGeom>
          <a:noFill/>
        </p:spPr>
        <p:txBody>
          <a:bodyPr wrap="square" rtlCol="0">
            <a:spAutoFit/>
          </a:bodyPr>
          <a:lstStyle/>
          <a:p>
            <a:r>
              <a:rPr lang="en-US" dirty="0"/>
              <a:t>Source: </a:t>
            </a:r>
            <a:r>
              <a:rPr lang="en-US" dirty="0">
                <a:hlinkClick r:id="rId5"/>
              </a:rPr>
              <a:t>American Academy of Ophthalmology</a:t>
            </a:r>
            <a:endParaRPr lang="en-US" dirty="0"/>
          </a:p>
        </p:txBody>
      </p:sp>
    </p:spTree>
    <p:extLst>
      <p:ext uri="{BB962C8B-B14F-4D97-AF65-F5344CB8AC3E}">
        <p14:creationId xmlns:p14="http://schemas.microsoft.com/office/powerpoint/2010/main" val="2284709927"/>
      </p:ext>
    </p:extLst>
  </p:cSld>
  <p:clrMapOvr>
    <a:masterClrMapping/>
  </p:clrMapOvr>
</p:sld>
</file>

<file path=ppt/theme/theme1.xml><?xml version="1.0" encoding="utf-8"?>
<a:theme xmlns:a="http://schemas.openxmlformats.org/drawingml/2006/main" name="Office Theme">
  <a:themeElements>
    <a:clrScheme name="CMU">
      <a:dk1>
        <a:sysClr val="windowText" lastClr="000000"/>
      </a:dk1>
      <a:lt1>
        <a:sysClr val="window" lastClr="FFFFFF"/>
      </a:lt1>
      <a:dk2>
        <a:srgbClr val="75787B"/>
      </a:dk2>
      <a:lt2>
        <a:srgbClr val="C5C5C5"/>
      </a:lt2>
      <a:accent1>
        <a:srgbClr val="AF1E2D"/>
      </a:accent1>
      <a:accent2>
        <a:srgbClr val="ED7D31"/>
      </a:accent2>
      <a:accent3>
        <a:srgbClr val="C5C5C5"/>
      </a:accent3>
      <a:accent4>
        <a:srgbClr val="EAAF0F"/>
      </a:accent4>
      <a:accent5>
        <a:srgbClr val="00337F"/>
      </a:accent5>
      <a:accent6>
        <a:srgbClr val="008751"/>
      </a:accent6>
      <a:hlink>
        <a:srgbClr val="0563C1"/>
      </a:hlink>
      <a:folHlink>
        <a:srgbClr val="954F7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MU-template-4x3" id="{6E563709-D487-443C-ABF6-22ED6EFCC918}" vid="{A9DF6E2E-F4D2-4E0B-A32B-6E8408582A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79905</TotalTime>
  <Words>743</Words>
  <Application>Microsoft Macintosh PowerPoint</Application>
  <PresentationFormat>Widescreen</PresentationFormat>
  <Paragraphs>177</Paragraphs>
  <Slides>17</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ＭＳ Ｐゴシック</vt:lpstr>
      <vt:lpstr>Arial</vt:lpstr>
      <vt:lpstr>Calibri</vt:lpstr>
      <vt:lpstr>Cambria Math</vt:lpstr>
      <vt:lpstr>Segoe UI</vt:lpstr>
      <vt:lpstr>Segoe UI Light</vt:lpstr>
      <vt:lpstr>Wingdings 3</vt:lpstr>
      <vt:lpstr>Office Theme</vt:lpstr>
      <vt:lpstr>Influence-directed Explanations </vt:lpstr>
      <vt:lpstr>Machine Learning Systems are Ubiquitous</vt:lpstr>
      <vt:lpstr>Machine Learning Systems are Opaque</vt:lpstr>
      <vt:lpstr>Machine Learning Systems are Opaque</vt:lpstr>
      <vt:lpstr>Vision: Explainable Machine Learning Systems </vt:lpstr>
      <vt:lpstr>Influence-directed explanations</vt:lpstr>
      <vt:lpstr> Explaining deep networks [Leino, Sen, Li, Datta, Fredrikson 2018]   </vt:lpstr>
      <vt:lpstr>Why classified as sports car instead of convertible?</vt:lpstr>
      <vt:lpstr>Diabetic retinopathy</vt:lpstr>
      <vt:lpstr>Why classified as diabetic retinopathy class 5?</vt:lpstr>
      <vt:lpstr>Debugging misclassification of class 2 image</vt:lpstr>
      <vt:lpstr>Distributional influence measure</vt:lpstr>
      <vt:lpstr>Quantitative Input Influence   [Datta, Sen, Zick  2016] </vt:lpstr>
      <vt:lpstr>Case study with Lending Club data </vt:lpstr>
      <vt:lpstr>Influence-directed explanations</vt:lpstr>
      <vt:lpstr>Vision: Explainable Machine Learning Systems </vt:lpstr>
      <vt:lpstr>Thanks!</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and Fairness through Accountability</dc:title>
  <dc:creator>Shayak</dc:creator>
  <cp:lastModifiedBy>Anupam Datta</cp:lastModifiedBy>
  <cp:revision>839</cp:revision>
  <cp:lastPrinted>2017-10-20T18:15:12Z</cp:lastPrinted>
  <dcterms:created xsi:type="dcterms:W3CDTF">2015-11-30T15:06:36Z</dcterms:created>
  <dcterms:modified xsi:type="dcterms:W3CDTF">2018-07-18T22:04:35Z</dcterms:modified>
</cp:coreProperties>
</file>